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2"/>
  </p:sldMasterIdLst>
  <p:notesMasterIdLst>
    <p:notesMasterId r:id="rId43"/>
  </p:notesMasterIdLst>
  <p:sldIdLst>
    <p:sldId id="257" r:id="rId3"/>
    <p:sldId id="290" r:id="rId4"/>
    <p:sldId id="291" r:id="rId5"/>
    <p:sldId id="259" r:id="rId6"/>
    <p:sldId id="299" r:id="rId7"/>
    <p:sldId id="297" r:id="rId8"/>
    <p:sldId id="298" r:id="rId9"/>
    <p:sldId id="265" r:id="rId10"/>
    <p:sldId id="294" r:id="rId11"/>
    <p:sldId id="295" r:id="rId12"/>
    <p:sldId id="277" r:id="rId13"/>
    <p:sldId id="303" r:id="rId14"/>
    <p:sldId id="313" r:id="rId15"/>
    <p:sldId id="314" r:id="rId16"/>
    <p:sldId id="315" r:id="rId17"/>
    <p:sldId id="316" r:id="rId18"/>
    <p:sldId id="323" r:id="rId19"/>
    <p:sldId id="320" r:id="rId20"/>
    <p:sldId id="300" r:id="rId21"/>
    <p:sldId id="301" r:id="rId22"/>
    <p:sldId id="327" r:id="rId23"/>
    <p:sldId id="328" r:id="rId24"/>
    <p:sldId id="329" r:id="rId25"/>
    <p:sldId id="318" r:id="rId26"/>
    <p:sldId id="319" r:id="rId27"/>
    <p:sldId id="321" r:id="rId28"/>
    <p:sldId id="324" r:id="rId29"/>
    <p:sldId id="325" r:id="rId30"/>
    <p:sldId id="326" r:id="rId31"/>
    <p:sldId id="302" r:id="rId32"/>
    <p:sldId id="304" r:id="rId33"/>
    <p:sldId id="305" r:id="rId34"/>
    <p:sldId id="306" r:id="rId35"/>
    <p:sldId id="309" r:id="rId36"/>
    <p:sldId id="310" r:id="rId37"/>
    <p:sldId id="271" r:id="rId38"/>
    <p:sldId id="272" r:id="rId39"/>
    <p:sldId id="292" r:id="rId40"/>
    <p:sldId id="293" r:id="rId41"/>
    <p:sldId id="289" r:id="rId42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头介绍" id="{53BC38E1-6749-4BD3-B88C-554AB78BFB74}">
          <p14:sldIdLst>
            <p14:sldId id="257"/>
            <p14:sldId id="290"/>
            <p14:sldId id="291"/>
          </p14:sldIdLst>
        </p14:section>
        <p14:section name="项目概述" id="{7190B7C2-A79A-4FDC-BAF1-4FF057F9CB43}">
          <p14:sldIdLst>
            <p14:sldId id="259"/>
            <p14:sldId id="299"/>
            <p14:sldId id="297"/>
            <p14:sldId id="298"/>
          </p14:sldIdLst>
        </p14:section>
        <p14:section name="技术框架" id="{A00578C5-3731-4D43-92BA-3C1A5CF24BBE}">
          <p14:sldIdLst>
            <p14:sldId id="265"/>
            <p14:sldId id="294"/>
            <p14:sldId id="295"/>
          </p14:sldIdLst>
        </p14:section>
        <p14:section name="系统设计" id="{2A62FF43-CC97-4CAF-8164-75CC052DDC94}">
          <p14:sldIdLst>
            <p14:sldId id="277"/>
          </p14:sldIdLst>
        </p14:section>
        <p14:section name="消费者模块" id="{0ED05EDE-6F82-465B-8687-64417A6B5957}">
          <p14:sldIdLst>
            <p14:sldId id="303"/>
            <p14:sldId id="313"/>
            <p14:sldId id="314"/>
            <p14:sldId id="315"/>
            <p14:sldId id="316"/>
            <p14:sldId id="323"/>
            <p14:sldId id="320"/>
          </p14:sldIdLst>
        </p14:section>
        <p14:section name="管理员模块" id="{27FCA768-2BE3-4FE0-940F-25470B0EC6B3}">
          <p14:sldIdLst>
            <p14:sldId id="300"/>
          </p14:sldIdLst>
        </p14:section>
        <p14:section name="骑手模块" id="{0DB260DD-C356-4BAD-AB9B-C25C8925B9CE}">
          <p14:sldIdLst>
            <p14:sldId id="301"/>
            <p14:sldId id="327"/>
            <p14:sldId id="328"/>
            <p14:sldId id="329"/>
          </p14:sldIdLst>
        </p14:section>
        <p14:section name="商家模块" id="{43A105AF-8618-4078-9BFA-8A5FA68D0149}">
          <p14:sldIdLst>
            <p14:sldId id="318"/>
            <p14:sldId id="319"/>
            <p14:sldId id="321"/>
            <p14:sldId id="324"/>
            <p14:sldId id="325"/>
            <p14:sldId id="326"/>
            <p14:sldId id="302"/>
            <p14:sldId id="304"/>
            <p14:sldId id="305"/>
            <p14:sldId id="306"/>
            <p14:sldId id="309"/>
            <p14:sldId id="310"/>
          </p14:sldIdLst>
        </p14:section>
        <p14:section name="团队协作" id="{F4427B86-1B0B-4F7F-B48B-D26D71A78A0B}">
          <p14:sldIdLst>
            <p14:sldId id="271"/>
            <p14:sldId id="272"/>
            <p14:sldId id="292"/>
            <p14:sldId id="293"/>
          </p14:sldIdLst>
        </p14:section>
        <p14:section name="结尾总结" id="{82F18B78-8AF1-49CE-8C90-4D04F24A10D1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86483" autoAdjust="0"/>
  </p:normalViewPr>
  <p:slideViewPr>
    <p:cSldViewPr snapToGrid="0">
      <p:cViewPr varScale="1">
        <p:scale>
          <a:sx n="158" d="100"/>
          <a:sy n="158" d="100"/>
        </p:scale>
        <p:origin x="114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2025/9/11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6" name="Freeform: Shape 5"/>
            <p:cNvSpPr/>
            <p:nvPr/>
          </p:nvSpPr>
          <p:spPr>
            <a:xfrm>
              <a:off x="6405641" y="0"/>
              <a:ext cx="5786359" cy="6858000"/>
            </a:xfrm>
            <a:custGeom>
              <a:avLst/>
              <a:gdLst>
                <a:gd name="connsiteX0" fmla="*/ 1969577 w 5786359"/>
                <a:gd name="connsiteY0" fmla="*/ 0 h 6858000"/>
                <a:gd name="connsiteX1" fmla="*/ 5786359 w 5786359"/>
                <a:gd name="connsiteY1" fmla="*/ 0 h 6858000"/>
                <a:gd name="connsiteX2" fmla="*/ 5786359 w 5786359"/>
                <a:gd name="connsiteY2" fmla="*/ 6858000 h 6858000"/>
                <a:gd name="connsiteX3" fmla="*/ 1986042 w 5786359"/>
                <a:gd name="connsiteY3" fmla="*/ 6858000 h 6858000"/>
                <a:gd name="connsiteX4" fmla="*/ 0 w 5786359"/>
                <a:gd name="connsiteY4" fmla="*/ 34130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6359" h="6858000">
                  <a:moveTo>
                    <a:pt x="1969577" y="0"/>
                  </a:moveTo>
                  <a:lnTo>
                    <a:pt x="5786359" y="0"/>
                  </a:lnTo>
                  <a:lnTo>
                    <a:pt x="5786359" y="6858000"/>
                  </a:lnTo>
                  <a:lnTo>
                    <a:pt x="1986042" y="6858000"/>
                  </a:lnTo>
                  <a:lnTo>
                    <a:pt x="0" y="341303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Freeform: Shape 7"/>
            <p:cNvSpPr/>
            <p:nvPr/>
          </p:nvSpPr>
          <p:spPr bwMode="auto">
            <a:xfrm>
              <a:off x="6201147" y="987750"/>
              <a:ext cx="5550452" cy="4882500"/>
            </a:xfrm>
            <a:custGeom>
              <a:avLst/>
              <a:gdLst>
                <a:gd name="T0" fmla="*/ 1758 w 2466"/>
                <a:gd name="T1" fmla="*/ 0 h 2169"/>
                <a:gd name="T2" fmla="*/ 708 w 2466"/>
                <a:gd name="T3" fmla="*/ 0 h 2169"/>
                <a:gd name="T4" fmla="*/ 556 w 2466"/>
                <a:gd name="T5" fmla="*/ 88 h 2169"/>
                <a:gd name="T6" fmla="*/ 32 w 2466"/>
                <a:gd name="T7" fmla="*/ 997 h 2169"/>
                <a:gd name="T8" fmla="*/ 32 w 2466"/>
                <a:gd name="T9" fmla="*/ 1172 h 2169"/>
                <a:gd name="T10" fmla="*/ 556 w 2466"/>
                <a:gd name="T11" fmla="*/ 2081 h 2169"/>
                <a:gd name="T12" fmla="*/ 708 w 2466"/>
                <a:gd name="T13" fmla="*/ 2169 h 2169"/>
                <a:gd name="T14" fmla="*/ 1758 w 2466"/>
                <a:gd name="T15" fmla="*/ 2169 h 2169"/>
                <a:gd name="T16" fmla="*/ 1910 w 2466"/>
                <a:gd name="T17" fmla="*/ 2081 h 2169"/>
                <a:gd name="T18" fmla="*/ 2434 w 2466"/>
                <a:gd name="T19" fmla="*/ 1172 h 2169"/>
                <a:gd name="T20" fmla="*/ 2434 w 2466"/>
                <a:gd name="T21" fmla="*/ 997 h 2169"/>
                <a:gd name="T22" fmla="*/ 1910 w 2466"/>
                <a:gd name="T23" fmla="*/ 88 h 2169"/>
                <a:gd name="T24" fmla="*/ 1758 w 2466"/>
                <a:gd name="T25" fmla="*/ 0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6" h="2169">
                  <a:moveTo>
                    <a:pt x="1758" y="0"/>
                  </a:moveTo>
                  <a:cubicBezTo>
                    <a:pt x="708" y="0"/>
                    <a:pt x="708" y="0"/>
                    <a:pt x="708" y="0"/>
                  </a:cubicBezTo>
                  <a:cubicBezTo>
                    <a:pt x="646" y="0"/>
                    <a:pt x="588" y="33"/>
                    <a:pt x="556" y="88"/>
                  </a:cubicBezTo>
                  <a:cubicBezTo>
                    <a:pt x="32" y="997"/>
                    <a:pt x="32" y="997"/>
                    <a:pt x="32" y="997"/>
                  </a:cubicBezTo>
                  <a:cubicBezTo>
                    <a:pt x="0" y="1051"/>
                    <a:pt x="0" y="1118"/>
                    <a:pt x="32" y="1172"/>
                  </a:cubicBezTo>
                  <a:cubicBezTo>
                    <a:pt x="556" y="2081"/>
                    <a:pt x="556" y="2081"/>
                    <a:pt x="556" y="2081"/>
                  </a:cubicBezTo>
                  <a:cubicBezTo>
                    <a:pt x="588" y="2135"/>
                    <a:pt x="646" y="2169"/>
                    <a:pt x="708" y="2169"/>
                  </a:cubicBezTo>
                  <a:cubicBezTo>
                    <a:pt x="1758" y="2169"/>
                    <a:pt x="1758" y="2169"/>
                    <a:pt x="1758" y="2169"/>
                  </a:cubicBezTo>
                  <a:cubicBezTo>
                    <a:pt x="1820" y="2169"/>
                    <a:pt x="1878" y="2135"/>
                    <a:pt x="1910" y="2081"/>
                  </a:cubicBezTo>
                  <a:cubicBezTo>
                    <a:pt x="2434" y="1172"/>
                    <a:pt x="2434" y="1172"/>
                    <a:pt x="2434" y="1172"/>
                  </a:cubicBezTo>
                  <a:cubicBezTo>
                    <a:pt x="2466" y="1118"/>
                    <a:pt x="2466" y="1051"/>
                    <a:pt x="2434" y="997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878" y="33"/>
                    <a:pt x="1820" y="0"/>
                    <a:pt x="1758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>
                <a:fillRect l="-319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: Shape 11"/>
            <p:cNvSpPr/>
            <p:nvPr/>
          </p:nvSpPr>
          <p:spPr bwMode="auto">
            <a:xfrm>
              <a:off x="2515038" y="5695204"/>
              <a:ext cx="4159673" cy="1162796"/>
            </a:xfrm>
            <a:custGeom>
              <a:avLst/>
              <a:gdLst>
                <a:gd name="connsiteX0" fmla="*/ 898171 w 4159673"/>
                <a:gd name="connsiteY0" fmla="*/ 0 h 1162796"/>
                <a:gd name="connsiteX1" fmla="*/ 3261502 w 4159673"/>
                <a:gd name="connsiteY1" fmla="*/ 0 h 1162796"/>
                <a:gd name="connsiteX2" fmla="*/ 3603622 w 4159673"/>
                <a:gd name="connsiteY2" fmla="*/ 198092 h 1162796"/>
                <a:gd name="connsiteX3" fmla="*/ 4101188 w 4159673"/>
                <a:gd name="connsiteY3" fmla="*/ 1061329 h 1162796"/>
                <a:gd name="connsiteX4" fmla="*/ 4159673 w 4159673"/>
                <a:gd name="connsiteY4" fmla="*/ 1162796 h 1162796"/>
                <a:gd name="connsiteX5" fmla="*/ 0 w 4159673"/>
                <a:gd name="connsiteY5" fmla="*/ 1162796 h 1162796"/>
                <a:gd name="connsiteX6" fmla="*/ 9247 w 4159673"/>
                <a:gd name="connsiteY6" fmla="*/ 1146754 h 1162796"/>
                <a:gd name="connsiteX7" fmla="*/ 556050 w 4159673"/>
                <a:gd name="connsiteY7" fmla="*/ 198092 h 1162796"/>
                <a:gd name="connsiteX8" fmla="*/ 898171 w 4159673"/>
                <a:gd name="connsiteY8" fmla="*/ 0 h 116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9673" h="1162796">
                  <a:moveTo>
                    <a:pt x="898171" y="0"/>
                  </a:moveTo>
                  <a:cubicBezTo>
                    <a:pt x="898171" y="0"/>
                    <a:pt x="898171" y="0"/>
                    <a:pt x="3261502" y="0"/>
                  </a:cubicBezTo>
                  <a:cubicBezTo>
                    <a:pt x="3401051" y="0"/>
                    <a:pt x="3531597" y="74284"/>
                    <a:pt x="3603622" y="198092"/>
                  </a:cubicBezTo>
                  <a:cubicBezTo>
                    <a:pt x="3603622" y="198092"/>
                    <a:pt x="3603622" y="198092"/>
                    <a:pt x="4101188" y="1061329"/>
                  </a:cubicBezTo>
                  <a:lnTo>
                    <a:pt x="4159673" y="1162796"/>
                  </a:lnTo>
                  <a:lnTo>
                    <a:pt x="0" y="1162796"/>
                  </a:lnTo>
                  <a:lnTo>
                    <a:pt x="9247" y="1146754"/>
                  </a:lnTo>
                  <a:cubicBezTo>
                    <a:pt x="155234" y="893478"/>
                    <a:pt x="334910" y="581753"/>
                    <a:pt x="556050" y="198092"/>
                  </a:cubicBezTo>
                  <a:cubicBezTo>
                    <a:pt x="628076" y="74284"/>
                    <a:pt x="758622" y="0"/>
                    <a:pt x="89817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: Shape 14"/>
            <p:cNvSpPr/>
            <p:nvPr/>
          </p:nvSpPr>
          <p:spPr bwMode="auto">
            <a:xfrm>
              <a:off x="1" y="1"/>
              <a:ext cx="1803633" cy="1089025"/>
            </a:xfrm>
            <a:custGeom>
              <a:avLst/>
              <a:gdLst>
                <a:gd name="connsiteX0" fmla="*/ 0 w 1803633"/>
                <a:gd name="connsiteY0" fmla="*/ 0 h 1089025"/>
                <a:gd name="connsiteX1" fmla="*/ 1803633 w 1803633"/>
                <a:gd name="connsiteY1" fmla="*/ 0 h 1089025"/>
                <a:gd name="connsiteX2" fmla="*/ 1793273 w 1803633"/>
                <a:gd name="connsiteY2" fmla="*/ 17974 h 1089025"/>
                <a:gd name="connsiteX3" fmla="*/ 1253355 w 1803633"/>
                <a:gd name="connsiteY3" fmla="*/ 954689 h 1089025"/>
                <a:gd name="connsiteX4" fmla="*/ 1021346 w 1803633"/>
                <a:gd name="connsiteY4" fmla="*/ 1089025 h 1089025"/>
                <a:gd name="connsiteX5" fmla="*/ 161698 w 1803633"/>
                <a:gd name="connsiteY5" fmla="*/ 1089025 h 1089025"/>
                <a:gd name="connsiteX6" fmla="*/ 0 w 1803633"/>
                <a:gd name="connsiteY6" fmla="*/ 1089025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633" h="1089025">
                  <a:moveTo>
                    <a:pt x="0" y="0"/>
                  </a:moveTo>
                  <a:lnTo>
                    <a:pt x="1803633" y="0"/>
                  </a:lnTo>
                  <a:lnTo>
                    <a:pt x="1793273" y="17974"/>
                  </a:lnTo>
                  <a:cubicBezTo>
                    <a:pt x="1675135" y="222934"/>
                    <a:pt x="1503299" y="521056"/>
                    <a:pt x="1253355" y="954689"/>
                  </a:cubicBezTo>
                  <a:cubicBezTo>
                    <a:pt x="1204511" y="1037123"/>
                    <a:pt x="1115981" y="1089025"/>
                    <a:pt x="1021346" y="1089025"/>
                  </a:cubicBezTo>
                  <a:cubicBezTo>
                    <a:pt x="1021346" y="1089025"/>
                    <a:pt x="1021346" y="1089025"/>
                    <a:pt x="161698" y="1089025"/>
                  </a:cubicBezTo>
                  <a:lnTo>
                    <a:pt x="0" y="1089025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60400" y="1089024"/>
            <a:ext cx="5302250" cy="264477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46125" y="4229701"/>
            <a:ext cx="4140200" cy="69260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rtlCol="0" anchor="ctr" anchorCtr="1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556705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 hasCustomPrompt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2025/9/11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2025/9/11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  <p:grpSp>
        <p:nvGrpSpPr>
          <p:cNvPr id="9" name="Group 8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Freeform: Shape 11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3" name="Freeform: Shape 2"/>
            <p:cNvSpPr/>
            <p:nvPr/>
          </p:nvSpPr>
          <p:spPr>
            <a:xfrm>
              <a:off x="6405641" y="0"/>
              <a:ext cx="5786359" cy="6858000"/>
            </a:xfrm>
            <a:custGeom>
              <a:avLst/>
              <a:gdLst>
                <a:gd name="connsiteX0" fmla="*/ 1969577 w 5786359"/>
                <a:gd name="connsiteY0" fmla="*/ 0 h 6858000"/>
                <a:gd name="connsiteX1" fmla="*/ 5786359 w 5786359"/>
                <a:gd name="connsiteY1" fmla="*/ 0 h 6858000"/>
                <a:gd name="connsiteX2" fmla="*/ 5786359 w 5786359"/>
                <a:gd name="connsiteY2" fmla="*/ 6858000 h 6858000"/>
                <a:gd name="connsiteX3" fmla="*/ 1986042 w 5786359"/>
                <a:gd name="connsiteY3" fmla="*/ 6858000 h 6858000"/>
                <a:gd name="connsiteX4" fmla="*/ 0 w 5786359"/>
                <a:gd name="connsiteY4" fmla="*/ 34130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6359" h="6858000">
                  <a:moveTo>
                    <a:pt x="1969577" y="0"/>
                  </a:moveTo>
                  <a:lnTo>
                    <a:pt x="5786359" y="0"/>
                  </a:lnTo>
                  <a:lnTo>
                    <a:pt x="5786359" y="6858000"/>
                  </a:lnTo>
                  <a:lnTo>
                    <a:pt x="1986042" y="6858000"/>
                  </a:lnTo>
                  <a:lnTo>
                    <a:pt x="0" y="341303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Freeform: Shape 6"/>
            <p:cNvSpPr/>
            <p:nvPr/>
          </p:nvSpPr>
          <p:spPr bwMode="auto">
            <a:xfrm>
              <a:off x="6201147" y="987750"/>
              <a:ext cx="5550452" cy="4882500"/>
            </a:xfrm>
            <a:custGeom>
              <a:avLst/>
              <a:gdLst>
                <a:gd name="T0" fmla="*/ 1758 w 2466"/>
                <a:gd name="T1" fmla="*/ 0 h 2169"/>
                <a:gd name="T2" fmla="*/ 708 w 2466"/>
                <a:gd name="T3" fmla="*/ 0 h 2169"/>
                <a:gd name="T4" fmla="*/ 556 w 2466"/>
                <a:gd name="T5" fmla="*/ 88 h 2169"/>
                <a:gd name="T6" fmla="*/ 32 w 2466"/>
                <a:gd name="T7" fmla="*/ 997 h 2169"/>
                <a:gd name="T8" fmla="*/ 32 w 2466"/>
                <a:gd name="T9" fmla="*/ 1172 h 2169"/>
                <a:gd name="T10" fmla="*/ 556 w 2466"/>
                <a:gd name="T11" fmla="*/ 2081 h 2169"/>
                <a:gd name="T12" fmla="*/ 708 w 2466"/>
                <a:gd name="T13" fmla="*/ 2169 h 2169"/>
                <a:gd name="T14" fmla="*/ 1758 w 2466"/>
                <a:gd name="T15" fmla="*/ 2169 h 2169"/>
                <a:gd name="T16" fmla="*/ 1910 w 2466"/>
                <a:gd name="T17" fmla="*/ 2081 h 2169"/>
                <a:gd name="T18" fmla="*/ 2434 w 2466"/>
                <a:gd name="T19" fmla="*/ 1172 h 2169"/>
                <a:gd name="T20" fmla="*/ 2434 w 2466"/>
                <a:gd name="T21" fmla="*/ 997 h 2169"/>
                <a:gd name="T22" fmla="*/ 1910 w 2466"/>
                <a:gd name="T23" fmla="*/ 88 h 2169"/>
                <a:gd name="T24" fmla="*/ 1758 w 2466"/>
                <a:gd name="T25" fmla="*/ 0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6" h="2169">
                  <a:moveTo>
                    <a:pt x="1758" y="0"/>
                  </a:moveTo>
                  <a:cubicBezTo>
                    <a:pt x="708" y="0"/>
                    <a:pt x="708" y="0"/>
                    <a:pt x="708" y="0"/>
                  </a:cubicBezTo>
                  <a:cubicBezTo>
                    <a:pt x="646" y="0"/>
                    <a:pt x="588" y="33"/>
                    <a:pt x="556" y="88"/>
                  </a:cubicBezTo>
                  <a:cubicBezTo>
                    <a:pt x="32" y="997"/>
                    <a:pt x="32" y="997"/>
                    <a:pt x="32" y="997"/>
                  </a:cubicBezTo>
                  <a:cubicBezTo>
                    <a:pt x="0" y="1051"/>
                    <a:pt x="0" y="1118"/>
                    <a:pt x="32" y="1172"/>
                  </a:cubicBezTo>
                  <a:cubicBezTo>
                    <a:pt x="556" y="2081"/>
                    <a:pt x="556" y="2081"/>
                    <a:pt x="556" y="2081"/>
                  </a:cubicBezTo>
                  <a:cubicBezTo>
                    <a:pt x="588" y="2135"/>
                    <a:pt x="646" y="2169"/>
                    <a:pt x="708" y="2169"/>
                  </a:cubicBezTo>
                  <a:cubicBezTo>
                    <a:pt x="1758" y="2169"/>
                    <a:pt x="1758" y="2169"/>
                    <a:pt x="1758" y="2169"/>
                  </a:cubicBezTo>
                  <a:cubicBezTo>
                    <a:pt x="1820" y="2169"/>
                    <a:pt x="1878" y="2135"/>
                    <a:pt x="1910" y="2081"/>
                  </a:cubicBezTo>
                  <a:cubicBezTo>
                    <a:pt x="2434" y="1172"/>
                    <a:pt x="2434" y="1172"/>
                    <a:pt x="2434" y="1172"/>
                  </a:cubicBezTo>
                  <a:cubicBezTo>
                    <a:pt x="2466" y="1118"/>
                    <a:pt x="2466" y="1051"/>
                    <a:pt x="2434" y="997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878" y="33"/>
                    <a:pt x="1820" y="0"/>
                    <a:pt x="1758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>
                <a:fillRect l="-319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: Shape 8"/>
            <p:cNvSpPr/>
            <p:nvPr/>
          </p:nvSpPr>
          <p:spPr bwMode="auto">
            <a:xfrm>
              <a:off x="2515038" y="5695204"/>
              <a:ext cx="4159673" cy="1162796"/>
            </a:xfrm>
            <a:custGeom>
              <a:avLst/>
              <a:gdLst>
                <a:gd name="connsiteX0" fmla="*/ 898171 w 4159673"/>
                <a:gd name="connsiteY0" fmla="*/ 0 h 1162796"/>
                <a:gd name="connsiteX1" fmla="*/ 3261502 w 4159673"/>
                <a:gd name="connsiteY1" fmla="*/ 0 h 1162796"/>
                <a:gd name="connsiteX2" fmla="*/ 3603622 w 4159673"/>
                <a:gd name="connsiteY2" fmla="*/ 198092 h 1162796"/>
                <a:gd name="connsiteX3" fmla="*/ 4101188 w 4159673"/>
                <a:gd name="connsiteY3" fmla="*/ 1061329 h 1162796"/>
                <a:gd name="connsiteX4" fmla="*/ 4159673 w 4159673"/>
                <a:gd name="connsiteY4" fmla="*/ 1162796 h 1162796"/>
                <a:gd name="connsiteX5" fmla="*/ 0 w 4159673"/>
                <a:gd name="connsiteY5" fmla="*/ 1162796 h 1162796"/>
                <a:gd name="connsiteX6" fmla="*/ 9247 w 4159673"/>
                <a:gd name="connsiteY6" fmla="*/ 1146754 h 1162796"/>
                <a:gd name="connsiteX7" fmla="*/ 556050 w 4159673"/>
                <a:gd name="connsiteY7" fmla="*/ 198092 h 1162796"/>
                <a:gd name="connsiteX8" fmla="*/ 898171 w 4159673"/>
                <a:gd name="connsiteY8" fmla="*/ 0 h 116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9673" h="1162796">
                  <a:moveTo>
                    <a:pt x="898171" y="0"/>
                  </a:moveTo>
                  <a:cubicBezTo>
                    <a:pt x="898171" y="0"/>
                    <a:pt x="898171" y="0"/>
                    <a:pt x="3261502" y="0"/>
                  </a:cubicBezTo>
                  <a:cubicBezTo>
                    <a:pt x="3401051" y="0"/>
                    <a:pt x="3531597" y="74284"/>
                    <a:pt x="3603622" y="198092"/>
                  </a:cubicBezTo>
                  <a:cubicBezTo>
                    <a:pt x="3603622" y="198092"/>
                    <a:pt x="3603622" y="198092"/>
                    <a:pt x="4101188" y="1061329"/>
                  </a:cubicBezTo>
                  <a:lnTo>
                    <a:pt x="4159673" y="1162796"/>
                  </a:lnTo>
                  <a:lnTo>
                    <a:pt x="0" y="1162796"/>
                  </a:lnTo>
                  <a:lnTo>
                    <a:pt x="9247" y="1146754"/>
                  </a:lnTo>
                  <a:cubicBezTo>
                    <a:pt x="155234" y="893478"/>
                    <a:pt x="334910" y="581753"/>
                    <a:pt x="556050" y="198092"/>
                  </a:cubicBezTo>
                  <a:cubicBezTo>
                    <a:pt x="628076" y="74284"/>
                    <a:pt x="758622" y="0"/>
                    <a:pt x="89817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: Shape 9"/>
            <p:cNvSpPr/>
            <p:nvPr/>
          </p:nvSpPr>
          <p:spPr bwMode="auto">
            <a:xfrm>
              <a:off x="1" y="1"/>
              <a:ext cx="1803633" cy="1089025"/>
            </a:xfrm>
            <a:custGeom>
              <a:avLst/>
              <a:gdLst>
                <a:gd name="connsiteX0" fmla="*/ 0 w 1803633"/>
                <a:gd name="connsiteY0" fmla="*/ 0 h 1089025"/>
                <a:gd name="connsiteX1" fmla="*/ 1803633 w 1803633"/>
                <a:gd name="connsiteY1" fmla="*/ 0 h 1089025"/>
                <a:gd name="connsiteX2" fmla="*/ 1793273 w 1803633"/>
                <a:gd name="connsiteY2" fmla="*/ 17974 h 1089025"/>
                <a:gd name="connsiteX3" fmla="*/ 1253355 w 1803633"/>
                <a:gd name="connsiteY3" fmla="*/ 954689 h 1089025"/>
                <a:gd name="connsiteX4" fmla="*/ 1021346 w 1803633"/>
                <a:gd name="connsiteY4" fmla="*/ 1089025 h 1089025"/>
                <a:gd name="connsiteX5" fmla="*/ 161698 w 1803633"/>
                <a:gd name="connsiteY5" fmla="*/ 1089025 h 1089025"/>
                <a:gd name="connsiteX6" fmla="*/ 0 w 1803633"/>
                <a:gd name="connsiteY6" fmla="*/ 1089025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633" h="1089025">
                  <a:moveTo>
                    <a:pt x="0" y="0"/>
                  </a:moveTo>
                  <a:lnTo>
                    <a:pt x="1803633" y="0"/>
                  </a:lnTo>
                  <a:lnTo>
                    <a:pt x="1793273" y="17974"/>
                  </a:lnTo>
                  <a:cubicBezTo>
                    <a:pt x="1675135" y="222934"/>
                    <a:pt x="1503299" y="521056"/>
                    <a:pt x="1253355" y="954689"/>
                  </a:cubicBezTo>
                  <a:cubicBezTo>
                    <a:pt x="1204511" y="1037123"/>
                    <a:pt x="1115981" y="1089025"/>
                    <a:pt x="1021346" y="1089025"/>
                  </a:cubicBezTo>
                  <a:cubicBezTo>
                    <a:pt x="1021346" y="1089025"/>
                    <a:pt x="1021346" y="1089025"/>
                    <a:pt x="161698" y="1089025"/>
                  </a:cubicBezTo>
                  <a:lnTo>
                    <a:pt x="0" y="1089025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226761" y="2056360"/>
            <a:ext cx="5292139" cy="1484371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226761" y="3552585"/>
            <a:ext cx="5292139" cy="156911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2025/9/11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b="-92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2A54-1ED4-49C6-8154-FC2019FF8FB3}" type="datetime1">
              <a:rPr lang="zh-CN" altLang="en-US" smtClean="0"/>
              <a:t>2025/9/11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2025/9/11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3" name="Freeform: Shape 2"/>
            <p:cNvSpPr/>
            <p:nvPr/>
          </p:nvSpPr>
          <p:spPr>
            <a:xfrm>
              <a:off x="6405641" y="0"/>
              <a:ext cx="5786359" cy="6858000"/>
            </a:xfrm>
            <a:custGeom>
              <a:avLst/>
              <a:gdLst>
                <a:gd name="connsiteX0" fmla="*/ 1969577 w 5786359"/>
                <a:gd name="connsiteY0" fmla="*/ 0 h 6858000"/>
                <a:gd name="connsiteX1" fmla="*/ 5786359 w 5786359"/>
                <a:gd name="connsiteY1" fmla="*/ 0 h 6858000"/>
                <a:gd name="connsiteX2" fmla="*/ 5786359 w 5786359"/>
                <a:gd name="connsiteY2" fmla="*/ 6858000 h 6858000"/>
                <a:gd name="connsiteX3" fmla="*/ 1986042 w 5786359"/>
                <a:gd name="connsiteY3" fmla="*/ 6858000 h 6858000"/>
                <a:gd name="connsiteX4" fmla="*/ 0 w 5786359"/>
                <a:gd name="connsiteY4" fmla="*/ 34130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6359" h="6858000">
                  <a:moveTo>
                    <a:pt x="1969577" y="0"/>
                  </a:moveTo>
                  <a:lnTo>
                    <a:pt x="5786359" y="0"/>
                  </a:lnTo>
                  <a:lnTo>
                    <a:pt x="5786359" y="6858000"/>
                  </a:lnTo>
                  <a:lnTo>
                    <a:pt x="1986042" y="6858000"/>
                  </a:lnTo>
                  <a:lnTo>
                    <a:pt x="0" y="3413034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Freeform: Shape 5"/>
            <p:cNvSpPr/>
            <p:nvPr/>
          </p:nvSpPr>
          <p:spPr bwMode="auto">
            <a:xfrm>
              <a:off x="6201147" y="987750"/>
              <a:ext cx="5550452" cy="4882500"/>
            </a:xfrm>
            <a:custGeom>
              <a:avLst/>
              <a:gdLst>
                <a:gd name="T0" fmla="*/ 1758 w 2466"/>
                <a:gd name="T1" fmla="*/ 0 h 2169"/>
                <a:gd name="T2" fmla="*/ 708 w 2466"/>
                <a:gd name="T3" fmla="*/ 0 h 2169"/>
                <a:gd name="T4" fmla="*/ 556 w 2466"/>
                <a:gd name="T5" fmla="*/ 88 h 2169"/>
                <a:gd name="T6" fmla="*/ 32 w 2466"/>
                <a:gd name="T7" fmla="*/ 997 h 2169"/>
                <a:gd name="T8" fmla="*/ 32 w 2466"/>
                <a:gd name="T9" fmla="*/ 1172 h 2169"/>
                <a:gd name="T10" fmla="*/ 556 w 2466"/>
                <a:gd name="T11" fmla="*/ 2081 h 2169"/>
                <a:gd name="T12" fmla="*/ 708 w 2466"/>
                <a:gd name="T13" fmla="*/ 2169 h 2169"/>
                <a:gd name="T14" fmla="*/ 1758 w 2466"/>
                <a:gd name="T15" fmla="*/ 2169 h 2169"/>
                <a:gd name="T16" fmla="*/ 1910 w 2466"/>
                <a:gd name="T17" fmla="*/ 2081 h 2169"/>
                <a:gd name="T18" fmla="*/ 2434 w 2466"/>
                <a:gd name="T19" fmla="*/ 1172 h 2169"/>
                <a:gd name="T20" fmla="*/ 2434 w 2466"/>
                <a:gd name="T21" fmla="*/ 997 h 2169"/>
                <a:gd name="T22" fmla="*/ 1910 w 2466"/>
                <a:gd name="T23" fmla="*/ 88 h 2169"/>
                <a:gd name="T24" fmla="*/ 1758 w 2466"/>
                <a:gd name="T25" fmla="*/ 0 h 2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6" h="2169">
                  <a:moveTo>
                    <a:pt x="1758" y="0"/>
                  </a:moveTo>
                  <a:cubicBezTo>
                    <a:pt x="708" y="0"/>
                    <a:pt x="708" y="0"/>
                    <a:pt x="708" y="0"/>
                  </a:cubicBezTo>
                  <a:cubicBezTo>
                    <a:pt x="646" y="0"/>
                    <a:pt x="588" y="33"/>
                    <a:pt x="556" y="88"/>
                  </a:cubicBezTo>
                  <a:cubicBezTo>
                    <a:pt x="32" y="997"/>
                    <a:pt x="32" y="997"/>
                    <a:pt x="32" y="997"/>
                  </a:cubicBezTo>
                  <a:cubicBezTo>
                    <a:pt x="0" y="1051"/>
                    <a:pt x="0" y="1118"/>
                    <a:pt x="32" y="1172"/>
                  </a:cubicBezTo>
                  <a:cubicBezTo>
                    <a:pt x="556" y="2081"/>
                    <a:pt x="556" y="2081"/>
                    <a:pt x="556" y="2081"/>
                  </a:cubicBezTo>
                  <a:cubicBezTo>
                    <a:pt x="588" y="2135"/>
                    <a:pt x="646" y="2169"/>
                    <a:pt x="708" y="2169"/>
                  </a:cubicBezTo>
                  <a:cubicBezTo>
                    <a:pt x="1758" y="2169"/>
                    <a:pt x="1758" y="2169"/>
                    <a:pt x="1758" y="2169"/>
                  </a:cubicBezTo>
                  <a:cubicBezTo>
                    <a:pt x="1820" y="2169"/>
                    <a:pt x="1878" y="2135"/>
                    <a:pt x="1910" y="2081"/>
                  </a:cubicBezTo>
                  <a:cubicBezTo>
                    <a:pt x="2434" y="1172"/>
                    <a:pt x="2434" y="1172"/>
                    <a:pt x="2434" y="1172"/>
                  </a:cubicBezTo>
                  <a:cubicBezTo>
                    <a:pt x="2466" y="1118"/>
                    <a:pt x="2466" y="1051"/>
                    <a:pt x="2434" y="997"/>
                  </a:cubicBezTo>
                  <a:cubicBezTo>
                    <a:pt x="1910" y="88"/>
                    <a:pt x="1910" y="88"/>
                    <a:pt x="1910" y="88"/>
                  </a:cubicBezTo>
                  <a:cubicBezTo>
                    <a:pt x="1878" y="33"/>
                    <a:pt x="1820" y="0"/>
                    <a:pt x="1758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>
                <a:fillRect l="-319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Freeform: Shape 7"/>
            <p:cNvSpPr/>
            <p:nvPr/>
          </p:nvSpPr>
          <p:spPr bwMode="auto">
            <a:xfrm>
              <a:off x="2515038" y="5695204"/>
              <a:ext cx="4159673" cy="1162796"/>
            </a:xfrm>
            <a:custGeom>
              <a:avLst/>
              <a:gdLst>
                <a:gd name="connsiteX0" fmla="*/ 898171 w 4159673"/>
                <a:gd name="connsiteY0" fmla="*/ 0 h 1162796"/>
                <a:gd name="connsiteX1" fmla="*/ 3261502 w 4159673"/>
                <a:gd name="connsiteY1" fmla="*/ 0 h 1162796"/>
                <a:gd name="connsiteX2" fmla="*/ 3603622 w 4159673"/>
                <a:gd name="connsiteY2" fmla="*/ 198092 h 1162796"/>
                <a:gd name="connsiteX3" fmla="*/ 4101188 w 4159673"/>
                <a:gd name="connsiteY3" fmla="*/ 1061329 h 1162796"/>
                <a:gd name="connsiteX4" fmla="*/ 4159673 w 4159673"/>
                <a:gd name="connsiteY4" fmla="*/ 1162796 h 1162796"/>
                <a:gd name="connsiteX5" fmla="*/ 0 w 4159673"/>
                <a:gd name="connsiteY5" fmla="*/ 1162796 h 1162796"/>
                <a:gd name="connsiteX6" fmla="*/ 9247 w 4159673"/>
                <a:gd name="connsiteY6" fmla="*/ 1146754 h 1162796"/>
                <a:gd name="connsiteX7" fmla="*/ 556050 w 4159673"/>
                <a:gd name="connsiteY7" fmla="*/ 198092 h 1162796"/>
                <a:gd name="connsiteX8" fmla="*/ 898171 w 4159673"/>
                <a:gd name="connsiteY8" fmla="*/ 0 h 116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9673" h="1162796">
                  <a:moveTo>
                    <a:pt x="898171" y="0"/>
                  </a:moveTo>
                  <a:cubicBezTo>
                    <a:pt x="898171" y="0"/>
                    <a:pt x="898171" y="0"/>
                    <a:pt x="3261502" y="0"/>
                  </a:cubicBezTo>
                  <a:cubicBezTo>
                    <a:pt x="3401051" y="0"/>
                    <a:pt x="3531597" y="74284"/>
                    <a:pt x="3603622" y="198092"/>
                  </a:cubicBezTo>
                  <a:cubicBezTo>
                    <a:pt x="3603622" y="198092"/>
                    <a:pt x="3603622" y="198092"/>
                    <a:pt x="4101188" y="1061329"/>
                  </a:cubicBezTo>
                  <a:lnTo>
                    <a:pt x="4159673" y="1162796"/>
                  </a:lnTo>
                  <a:lnTo>
                    <a:pt x="0" y="1162796"/>
                  </a:lnTo>
                  <a:lnTo>
                    <a:pt x="9247" y="1146754"/>
                  </a:lnTo>
                  <a:cubicBezTo>
                    <a:pt x="155234" y="893478"/>
                    <a:pt x="334910" y="581753"/>
                    <a:pt x="556050" y="198092"/>
                  </a:cubicBezTo>
                  <a:cubicBezTo>
                    <a:pt x="628076" y="74284"/>
                    <a:pt x="758622" y="0"/>
                    <a:pt x="89817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: Shape 8"/>
            <p:cNvSpPr/>
            <p:nvPr/>
          </p:nvSpPr>
          <p:spPr bwMode="auto">
            <a:xfrm>
              <a:off x="1" y="1"/>
              <a:ext cx="1803633" cy="1089025"/>
            </a:xfrm>
            <a:custGeom>
              <a:avLst/>
              <a:gdLst>
                <a:gd name="connsiteX0" fmla="*/ 0 w 1803633"/>
                <a:gd name="connsiteY0" fmla="*/ 0 h 1089025"/>
                <a:gd name="connsiteX1" fmla="*/ 1803633 w 1803633"/>
                <a:gd name="connsiteY1" fmla="*/ 0 h 1089025"/>
                <a:gd name="connsiteX2" fmla="*/ 1793273 w 1803633"/>
                <a:gd name="connsiteY2" fmla="*/ 17974 h 1089025"/>
                <a:gd name="connsiteX3" fmla="*/ 1253355 w 1803633"/>
                <a:gd name="connsiteY3" fmla="*/ 954689 h 1089025"/>
                <a:gd name="connsiteX4" fmla="*/ 1021346 w 1803633"/>
                <a:gd name="connsiteY4" fmla="*/ 1089025 h 1089025"/>
                <a:gd name="connsiteX5" fmla="*/ 161698 w 1803633"/>
                <a:gd name="connsiteY5" fmla="*/ 1089025 h 1089025"/>
                <a:gd name="connsiteX6" fmla="*/ 0 w 1803633"/>
                <a:gd name="connsiteY6" fmla="*/ 1089025 h 108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3633" h="1089025">
                  <a:moveTo>
                    <a:pt x="0" y="0"/>
                  </a:moveTo>
                  <a:lnTo>
                    <a:pt x="1803633" y="0"/>
                  </a:lnTo>
                  <a:lnTo>
                    <a:pt x="1793273" y="17974"/>
                  </a:lnTo>
                  <a:cubicBezTo>
                    <a:pt x="1675135" y="222934"/>
                    <a:pt x="1503299" y="521056"/>
                    <a:pt x="1253355" y="954689"/>
                  </a:cubicBezTo>
                  <a:cubicBezTo>
                    <a:pt x="1204511" y="1037123"/>
                    <a:pt x="1115981" y="1089025"/>
                    <a:pt x="1021346" y="1089025"/>
                  </a:cubicBezTo>
                  <a:cubicBezTo>
                    <a:pt x="1021346" y="1089025"/>
                    <a:pt x="1021346" y="1089025"/>
                    <a:pt x="161698" y="1089025"/>
                  </a:cubicBezTo>
                  <a:lnTo>
                    <a:pt x="0" y="1089025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089024"/>
            <a:ext cx="5330454" cy="332075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529752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56EAF-2D29-4DD4-A94E-B90790B103D9}" type="datetimeFigureOut">
              <a:rPr lang="zh-CN" altLang="en-US" smtClean="0"/>
              <a:t>2025/9/11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9FAE6-0ED2-4571-825D-C4F95282D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2025/9/11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2" Type="http://schemas.openxmlformats.org/officeDocument/2006/relationships/tags" Target="../tags/tag10.xml"/><Relationship Id="rId16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62633" y="1150189"/>
            <a:ext cx="6516777" cy="1151625"/>
          </a:xfrm>
        </p:spPr>
        <p:txBody>
          <a:bodyPr wrap="square">
            <a:normAutofit fontScale="90000"/>
          </a:bodyPr>
          <a:lstStyle/>
          <a:p>
            <a:r>
              <a:rPr lang="zh-CN" altLang="en-US" sz="6400" b="1" dirty="0">
                <a:solidFill>
                  <a:schemeClr val="accent1">
                    <a:lumMod val="75000"/>
                  </a:schemeClr>
                </a:solidFill>
              </a:rPr>
              <a:t>综合外卖管理系统</a:t>
            </a:r>
            <a:endParaRPr lang="zh-CN" alt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sz="quarter" idx="1"/>
          </p:nvPr>
        </p:nvSpPr>
        <p:spPr>
          <a:xfrm>
            <a:off x="1183736" y="2498501"/>
            <a:ext cx="4140200" cy="69260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纵享每一餐</a:t>
            </a:r>
            <a:r>
              <a:rPr lang="en-US" altLang="zh-CN" dirty="0"/>
              <a:t>~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83736" y="3387792"/>
            <a:ext cx="2312837" cy="2478170"/>
          </a:xfrm>
        </p:spPr>
        <p:txBody>
          <a:bodyPr wrap="square">
            <a:noAutofit/>
          </a:bodyPr>
          <a:lstStyle/>
          <a:p>
            <a:pPr lvl="0"/>
            <a:r>
              <a:rPr lang="zh-CN" altLang="en-US" sz="2000" b="1" dirty="0">
                <a:latin typeface="+mn-ea"/>
              </a:rPr>
              <a:t>小组成员</a:t>
            </a:r>
            <a:r>
              <a:rPr lang="en-US" altLang="zh-CN" sz="2000" b="1" dirty="0">
                <a:latin typeface="+mn-ea"/>
              </a:rPr>
              <a:t>:</a:t>
            </a:r>
          </a:p>
          <a:p>
            <a:r>
              <a:rPr lang="zh-CN" altLang="zh-CN" sz="2000" dirty="0">
                <a:latin typeface="+mn-ea"/>
              </a:rPr>
              <a:t>王雷 </a:t>
            </a:r>
            <a:r>
              <a:rPr lang="en-US" altLang="zh-CN" sz="2000" dirty="0">
                <a:latin typeface="+mn-ea"/>
              </a:rPr>
              <a:t>    </a:t>
            </a:r>
            <a:r>
              <a:rPr lang="zh-CN" altLang="zh-CN" sz="2000" dirty="0">
                <a:latin typeface="+mn-ea"/>
              </a:rPr>
              <a:t>黄景胤</a:t>
            </a:r>
          </a:p>
          <a:p>
            <a:r>
              <a:rPr lang="zh-CN" altLang="zh-CN" sz="2000" dirty="0">
                <a:latin typeface="+mn-ea"/>
              </a:rPr>
              <a:t>林琪</a:t>
            </a:r>
            <a:r>
              <a:rPr lang="en-US" altLang="zh-CN" sz="2000" dirty="0">
                <a:latin typeface="+mn-ea"/>
              </a:rPr>
              <a:t>     </a:t>
            </a:r>
            <a:r>
              <a:rPr lang="zh-CN" altLang="zh-CN" sz="2000" dirty="0">
                <a:latin typeface="+mn-ea"/>
              </a:rPr>
              <a:t>陈柏熙</a:t>
            </a:r>
            <a:r>
              <a:rPr lang="en-US" altLang="zh-CN" sz="2000" dirty="0">
                <a:latin typeface="+mn-ea"/>
              </a:rPr>
              <a:t> </a:t>
            </a:r>
          </a:p>
          <a:p>
            <a:r>
              <a:rPr lang="zh-CN" altLang="zh-CN" sz="2000" dirty="0">
                <a:latin typeface="+mn-ea"/>
              </a:rPr>
              <a:t>周达</a:t>
            </a:r>
            <a:r>
              <a:rPr lang="en-US" altLang="zh-CN" sz="2000" dirty="0">
                <a:latin typeface="+mn-ea"/>
              </a:rPr>
              <a:t>     </a:t>
            </a:r>
            <a:r>
              <a:rPr lang="zh-CN" altLang="zh-CN" sz="2000" dirty="0">
                <a:latin typeface="+mn-ea"/>
              </a:rPr>
              <a:t>李星烁</a:t>
            </a:r>
            <a:endParaRPr lang="en-US" altLang="zh-CN" sz="2000" dirty="0">
              <a:latin typeface="+mn-ea"/>
            </a:endParaRPr>
          </a:p>
          <a:p>
            <a:r>
              <a:rPr lang="zh-CN" altLang="zh-CN" sz="2000" dirty="0">
                <a:latin typeface="+mn-ea"/>
              </a:rPr>
              <a:t>达思睿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zh-CN" sz="2000" dirty="0">
                <a:latin typeface="+mn-ea"/>
              </a:rPr>
              <a:t>胡宝怡</a:t>
            </a:r>
            <a:endParaRPr lang="en-US" altLang="zh-CN" sz="2000" dirty="0">
              <a:latin typeface="+mn-ea"/>
            </a:endParaRPr>
          </a:p>
          <a:p>
            <a:r>
              <a:rPr lang="zh-CN" altLang="zh-CN" sz="2000" dirty="0">
                <a:latin typeface="+mn-ea"/>
              </a:rPr>
              <a:t>金子涵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zh-CN" sz="2000" dirty="0">
                <a:latin typeface="+mn-ea"/>
              </a:rPr>
              <a:t>肖相宇</a:t>
            </a:r>
          </a:p>
          <a:p>
            <a:pPr lvl="0"/>
            <a:endParaRPr lang="en-US" altLang="zh-CN" sz="2000" dirty="0">
              <a:latin typeface="+mn-ea"/>
            </a:endParaRPr>
          </a:p>
          <a:p>
            <a:pPr lvl="0"/>
            <a:endParaRPr lang="en-US" sz="20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技术框架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1980168"/>
            <a:ext cx="2509839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9940" y="1449765"/>
            <a:ext cx="368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800" b="1" dirty="0">
                <a:latin typeface="+mn-ea"/>
              </a:rPr>
              <a:t>技术概览图</a:t>
            </a:r>
            <a:r>
              <a:rPr lang="en-US" altLang="zh-CN" sz="2800" b="1" dirty="0">
                <a:latin typeface="+mn-ea"/>
              </a:rPr>
              <a:t>:</a:t>
            </a:r>
            <a:endParaRPr lang="zh-CN" altLang="en-US" sz="28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95" y="1190206"/>
            <a:ext cx="9444327" cy="5353469"/>
          </a:xfrm>
          <a:prstGeom prst="rect">
            <a:avLst/>
          </a:prstGeom>
          <a:ln w="38100">
            <a:noFill/>
          </a:ln>
          <a:effectLst>
            <a:outerShdw blurRad="1524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024468" y="2114843"/>
            <a:ext cx="4180254" cy="1740066"/>
          </a:xfrm>
        </p:spPr>
        <p:txBody>
          <a:bodyPr wrap="square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系统设计</a:t>
            </a:r>
            <a:br>
              <a:rPr lang="en-US" altLang="zh-CN" dirty="0"/>
            </a:br>
            <a:r>
              <a:rPr lang="en-US" altLang="zh-CN" b="0" dirty="0">
                <a:solidFill>
                  <a:schemeClr val="accent1"/>
                </a:solidFill>
                <a:latin typeface="+mn-ea"/>
              </a:rPr>
              <a:t>System Design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657119C-6982-421D-8BA7-E74DEB70A7D9-1" descr="post_object_image_2382443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982980"/>
            <a:ext cx="7628890" cy="56527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消费者模块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8328987" y="1401988"/>
            <a:ext cx="3641114" cy="523378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600"/>
              <a:t>消费者作为</a:t>
            </a:r>
            <a:r>
              <a:rPr lang="zh-CN" altLang="en-US" sz="1600">
                <a:cs typeface="Arial" panose="020B0604020202020204" pitchFamily="34" charset="0"/>
              </a:rPr>
              <a:t>系统设计的主要面向对象之一，其需求主要集中在两大部分上：个人信息管理以及与</a:t>
            </a:r>
            <a:r>
              <a:rPr lang="zh-CN" altLang="en-US" sz="1600">
                <a:solidFill>
                  <a:schemeClr val="tx1"/>
                </a:solidFill>
                <a:cs typeface="Arial" panose="020B0604020202020204" pitchFamily="34" charset="0"/>
              </a:rPr>
              <a:t>商家（店铺）</a:t>
            </a:r>
            <a:r>
              <a:rPr lang="zh-CN" altLang="en-US" sz="1600">
                <a:cs typeface="Arial" panose="020B0604020202020204" pitchFamily="34" charset="0"/>
              </a:rPr>
              <a:t>和骑手的交互。而将这些需求按照功能设计划分又分为三大模块：首页、商家和订单。</a:t>
            </a:r>
          </a:p>
          <a:p>
            <a:endParaRPr lang="zh-CN" altLang="en-US" sz="1600">
              <a:cs typeface="Arial" panose="020B0604020202020204" pitchFamily="34" charset="0"/>
            </a:endParaRPr>
          </a:p>
          <a:p>
            <a:r>
              <a:rPr lang="zh-CN" altLang="en-US" sz="1600">
                <a:cs typeface="Arial" panose="020B0604020202020204" pitchFamily="34" charset="0"/>
              </a:rPr>
              <a:t>首页部分包括：个人信息如账户、地址、优惠券的查看和管理以及查看推荐商家并进入商家页面。</a:t>
            </a:r>
          </a:p>
          <a:p>
            <a:endParaRPr lang="zh-CN" altLang="en-US" sz="1600">
              <a:cs typeface="Arial" panose="020B0604020202020204" pitchFamily="34" charset="0"/>
            </a:endParaRPr>
          </a:p>
          <a:p>
            <a:r>
              <a:rPr lang="zh-CN" altLang="en-US" sz="1600">
                <a:cs typeface="Arial" panose="020B0604020202020204" pitchFamily="34" charset="0"/>
              </a:rPr>
              <a:t>订单部分包括：查看订单，在订单内对店铺进行评价、联系、举报，在订单内对骑手进行查看、联系、投诉，以及售后申请</a:t>
            </a:r>
            <a:r>
              <a:rPr lang="zh-CN" altLang="en-US" sz="1600">
                <a:solidFill>
                  <a:schemeClr val="tx1"/>
                </a:solidFill>
                <a:cs typeface="Arial" panose="020B0604020202020204" pitchFamily="34" charset="0"/>
              </a:rPr>
              <a:t>。</a:t>
            </a:r>
          </a:p>
          <a:p>
            <a:endParaRPr lang="zh-CN" altLang="en-US" sz="1600">
              <a:cs typeface="Arial" panose="020B0604020202020204" pitchFamily="34" charset="0"/>
            </a:endParaRPr>
          </a:p>
          <a:p>
            <a:r>
              <a:rPr lang="zh-CN" altLang="en-US" sz="1600">
                <a:solidFill>
                  <a:schemeClr val="tx1"/>
                </a:solidFill>
                <a:cs typeface="Arial" panose="020B0604020202020204" pitchFamily="34" charset="0"/>
              </a:rPr>
              <a:t>商家部分包括：查看商家列表，搜索店铺以及在店铺内进行查看介绍、查看评价、</a:t>
            </a:r>
            <a:r>
              <a:rPr lang="zh-CN" altLang="en-US" sz="1600">
                <a:cs typeface="Arial" panose="020B0604020202020204" pitchFamily="34" charset="0"/>
              </a:rPr>
              <a:t>下单并</a:t>
            </a:r>
            <a:r>
              <a:rPr lang="zh-CN" altLang="en-US" sz="1600">
                <a:solidFill>
                  <a:schemeClr val="tx1"/>
                </a:solidFill>
                <a:cs typeface="Arial" panose="020B0604020202020204" pitchFamily="34" charset="0"/>
              </a:rPr>
              <a:t>结算</a:t>
            </a:r>
            <a:r>
              <a:rPr lang="zh-CN" altLang="en-US" sz="1600">
                <a:cs typeface="Arial" panose="020B0604020202020204" pitchFamily="34" charset="0"/>
              </a:rPr>
              <a:t>。</a:t>
            </a:r>
          </a:p>
          <a:p>
            <a:endParaRPr lang="zh-CN" altLang="en-US" sz="1600">
              <a:cs typeface="Arial" panose="020B0604020202020204" pitchFamily="34" charset="0"/>
            </a:endParaRPr>
          </a:p>
          <a:p>
            <a:r>
              <a:rPr lang="zh-CN" altLang="en-US" sz="1600">
                <a:cs typeface="Arial" panose="020B0604020202020204" pitchFamily="34" charset="0"/>
              </a:rPr>
              <a:t>可见消费者模块已经将消费者的需求功能化，满足消费者的使用需求。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系统设计-用户首页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消费者模块</a:t>
            </a:r>
          </a:p>
        </p:txBody>
      </p:sp>
      <p:pic>
        <p:nvPicPr>
          <p:cNvPr id="4" name="图片 3" descr="post_object_image_2646735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02" y="2727598"/>
            <a:ext cx="6499640" cy="1791754"/>
          </a:xfrm>
          <a:prstGeom prst="rect">
            <a:avLst/>
          </a:prstGeom>
        </p:spPr>
      </p:pic>
      <p:pic>
        <p:nvPicPr>
          <p:cNvPr id="5" name="图片 4" descr="post_object_image_17641660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2" y="4623551"/>
            <a:ext cx="6499623" cy="2060148"/>
          </a:xfrm>
          <a:prstGeom prst="rect">
            <a:avLst/>
          </a:prstGeom>
        </p:spPr>
      </p:pic>
      <p:pic>
        <p:nvPicPr>
          <p:cNvPr id="6" name="图片 5" descr="post_object_image_8144378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552" y="3190245"/>
            <a:ext cx="1808132" cy="2430129"/>
          </a:xfrm>
          <a:prstGeom prst="rect">
            <a:avLst/>
          </a:prstGeom>
        </p:spPr>
      </p:pic>
      <p:pic>
        <p:nvPicPr>
          <p:cNvPr id="7" name="图片 6" descr="post_object_image_41586516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3549" y="931623"/>
            <a:ext cx="2548738" cy="1652160"/>
          </a:xfrm>
          <a:prstGeom prst="rect">
            <a:avLst/>
          </a:prstGeom>
        </p:spPr>
      </p:pic>
      <p:pic>
        <p:nvPicPr>
          <p:cNvPr id="8" name="图片 7" descr="post_object_image_39075138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3568" y="2928789"/>
            <a:ext cx="2548722" cy="1005427"/>
          </a:xfrm>
          <a:prstGeom prst="rect">
            <a:avLst/>
          </a:prstGeom>
        </p:spPr>
      </p:pic>
      <p:pic>
        <p:nvPicPr>
          <p:cNvPr id="9" name="图片 8" descr="post_object_image_40790221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3568" y="4197275"/>
            <a:ext cx="2548722" cy="2210939"/>
          </a:xfrm>
          <a:prstGeom prst="rect">
            <a:avLst/>
          </a:prstGeom>
        </p:spPr>
      </p:pic>
      <p:pic>
        <p:nvPicPr>
          <p:cNvPr id="11" name="图片 10" descr="post_object_image_15970692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3556" y="1316130"/>
            <a:ext cx="2613069" cy="434628"/>
          </a:xfrm>
          <a:prstGeom prst="rect">
            <a:avLst/>
          </a:prstGeom>
        </p:spPr>
      </p:pic>
      <p:pic>
        <p:nvPicPr>
          <p:cNvPr id="12" name="图片 11" descr="post_object_image_38026482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902" y="852989"/>
            <a:ext cx="4008709" cy="1874608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4479014" y="2727598"/>
            <a:ext cx="903063" cy="276944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4" name="肘形连接符 13"/>
          <p:cNvCxnSpPr>
            <a:stCxn id="13" idx="0"/>
            <a:endCxn id="15" idx="1"/>
          </p:cNvCxnSpPr>
          <p:nvPr userDrawn="1"/>
        </p:nvCxnSpPr>
        <p:spPr>
          <a:xfrm rot="16200000">
            <a:off x="5272088" y="2003743"/>
            <a:ext cx="382270" cy="1064895"/>
          </a:xfrm>
          <a:prstGeom prst="bentConnector2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5995644" y="2194758"/>
            <a:ext cx="879908" cy="30128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/>
              <a:t>搜索</a:t>
            </a:r>
            <a:r>
              <a:rPr lang="zh-CN" altLang="en-US" sz="1200">
                <a:cs typeface="Arial" panose="020B0604020202020204" pitchFamily="34" charset="0"/>
              </a:rPr>
              <a:t>商家</a:t>
            </a:r>
            <a:endParaRPr lang="zh-CN" altLang="en-US" sz="1200"/>
          </a:p>
        </p:txBody>
      </p:sp>
      <p:cxnSp>
        <p:nvCxnSpPr>
          <p:cNvPr id="16" name="肘形连接符 15"/>
          <p:cNvCxnSpPr>
            <a:stCxn id="15" idx="0"/>
            <a:endCxn id="11" idx="2"/>
          </p:cNvCxnSpPr>
          <p:nvPr userDrawn="1"/>
        </p:nvCxnSpPr>
        <p:spPr>
          <a:xfrm rot="16200000">
            <a:off x="6566218" y="1620203"/>
            <a:ext cx="443865" cy="70485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 userDrawn="1"/>
        </p:nvSpPr>
        <p:spPr>
          <a:xfrm>
            <a:off x="4716305" y="841638"/>
            <a:ext cx="509420" cy="1383665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/>
              <a:t>跳转到商家页面并显示有关店铺</a:t>
            </a:r>
          </a:p>
        </p:txBody>
      </p:sp>
      <p:cxnSp>
        <p:nvCxnSpPr>
          <p:cNvPr id="19" name="直接箭头连接符 18"/>
          <p:cNvCxnSpPr>
            <a:stCxn id="11" idx="1"/>
            <a:endCxn id="18" idx="3"/>
          </p:cNvCxnSpPr>
          <p:nvPr userDrawn="1"/>
        </p:nvCxnSpPr>
        <p:spPr>
          <a:xfrm flipH="1">
            <a:off x="5225226" y="1533444"/>
            <a:ext cx="608330" cy="0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1"/>
          </p:cNvCxnSpPr>
          <p:nvPr userDrawn="1"/>
        </p:nvCxnSpPr>
        <p:spPr>
          <a:xfrm flipH="1">
            <a:off x="4114264" y="1533471"/>
            <a:ext cx="602041" cy="1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 userDrawn="1"/>
        </p:nvSpPr>
        <p:spPr>
          <a:xfrm>
            <a:off x="5509379" y="2738249"/>
            <a:ext cx="324176" cy="266288"/>
          </a:xfrm>
          <a:prstGeom prst="roundRect">
            <a:avLst/>
          </a:prstGeom>
          <a:noFill/>
          <a:ln w="12700" cap="flat" cmpd="sng" algn="ctr">
            <a:solidFill>
              <a:schemeClr val="accent5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3" name="肘形连接符 22"/>
          <p:cNvCxnSpPr>
            <a:stCxn id="22" idx="3"/>
            <a:endCxn id="6" idx="0"/>
          </p:cNvCxnSpPr>
          <p:nvPr userDrawn="1"/>
        </p:nvCxnSpPr>
        <p:spPr>
          <a:xfrm>
            <a:off x="5833745" y="2871470"/>
            <a:ext cx="1946275" cy="318770"/>
          </a:xfrm>
          <a:prstGeom prst="bentConnector2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6957638" y="2866068"/>
            <a:ext cx="822019" cy="27813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200"/>
              <a:t>个人中心</a:t>
            </a:r>
          </a:p>
        </p:txBody>
      </p:sp>
      <p:sp>
        <p:nvSpPr>
          <p:cNvPr id="25" name="矩形 24"/>
          <p:cNvSpPr/>
          <p:nvPr userDrawn="1"/>
        </p:nvSpPr>
        <p:spPr>
          <a:xfrm>
            <a:off x="6979804" y="3884450"/>
            <a:ext cx="1586149" cy="219977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6986582" y="4197275"/>
            <a:ext cx="1586149" cy="219977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6979751" y="4519368"/>
            <a:ext cx="1586149" cy="219977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8" name="肘形连接符 27"/>
          <p:cNvCxnSpPr>
            <a:stCxn id="25" idx="3"/>
            <a:endCxn id="7" idx="1"/>
          </p:cNvCxnSpPr>
          <p:nvPr userDrawn="1"/>
        </p:nvCxnSpPr>
        <p:spPr>
          <a:xfrm flipV="1">
            <a:off x="8566150" y="1757680"/>
            <a:ext cx="457200" cy="2236470"/>
          </a:xfrm>
          <a:prstGeom prst="bentConnector3">
            <a:avLst>
              <a:gd name="adj1" fmla="val 48070"/>
            </a:avLst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6" idx="3"/>
            <a:endCxn id="8" idx="1"/>
          </p:cNvCxnSpPr>
          <p:nvPr userDrawn="1"/>
        </p:nvCxnSpPr>
        <p:spPr>
          <a:xfrm flipV="1">
            <a:off x="8572500" y="3431540"/>
            <a:ext cx="450850" cy="875665"/>
          </a:xfrm>
          <a:prstGeom prst="bentConnector3">
            <a:avLst>
              <a:gd name="adj1" fmla="val 65315"/>
            </a:avLst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27" idx="3"/>
            <a:endCxn id="9" idx="1"/>
          </p:cNvCxnSpPr>
          <p:nvPr userDrawn="1"/>
        </p:nvCxnSpPr>
        <p:spPr>
          <a:xfrm>
            <a:off x="8566150" y="4629150"/>
            <a:ext cx="457200" cy="67373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矩形 30"/>
          <p:cNvSpPr/>
          <p:nvPr userDrawn="1"/>
        </p:nvSpPr>
        <p:spPr>
          <a:xfrm>
            <a:off x="2962331" y="3849716"/>
            <a:ext cx="798863" cy="30102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9500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32" name="文本框 31"/>
          <p:cNvSpPr txBox="1"/>
          <p:nvPr userDrawn="1"/>
        </p:nvSpPr>
        <p:spPr>
          <a:xfrm>
            <a:off x="4340029" y="3872603"/>
            <a:ext cx="1261973" cy="275590"/>
          </a:xfrm>
          <a:prstGeom prst="rect">
            <a:avLst/>
          </a:prstGeom>
          <a:ln w="19050">
            <a:solidFill>
              <a:schemeClr val="bg1">
                <a:lumMod val="95000"/>
                <a:alpha val="10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1">
                    <a:lumMod val="95000"/>
                  </a:schemeClr>
                </a:solidFill>
              </a:rPr>
              <a:t>跳转到商家页面</a:t>
            </a:r>
          </a:p>
        </p:txBody>
      </p:sp>
      <p:cxnSp>
        <p:nvCxnSpPr>
          <p:cNvPr id="33" name="直接箭头连接符 32"/>
          <p:cNvCxnSpPr>
            <a:stCxn id="31" idx="3"/>
            <a:endCxn id="32" idx="1"/>
          </p:cNvCxnSpPr>
          <p:nvPr userDrawn="1"/>
        </p:nvCxnSpPr>
        <p:spPr>
          <a:xfrm>
            <a:off x="3761195" y="4000227"/>
            <a:ext cx="579120" cy="10160"/>
          </a:xfrm>
          <a:prstGeom prst="straightConnector1">
            <a:avLst/>
          </a:prstGeom>
          <a:ln w="19050" cap="flat" cmpd="sng" algn="ctr">
            <a:solidFill>
              <a:schemeClr val="bg1">
                <a:lumMod val="95000"/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矩形 33"/>
          <p:cNvSpPr/>
          <p:nvPr userDrawn="1"/>
        </p:nvSpPr>
        <p:spPr>
          <a:xfrm>
            <a:off x="5903022" y="6015319"/>
            <a:ext cx="625197" cy="32325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140103" y="6037887"/>
            <a:ext cx="1250395" cy="27559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/>
              <a:t>跳转到</a:t>
            </a:r>
            <a:r>
              <a:rPr lang="zh-CN" altLang="en-US" sz="1200">
                <a:cs typeface="Arial" panose="020B0604020202020204" pitchFamily="34" charset="0"/>
              </a:rPr>
              <a:t>店铺页内</a:t>
            </a:r>
            <a:endParaRPr lang="zh-CN" altLang="en-US" sz="1200"/>
          </a:p>
        </p:txBody>
      </p:sp>
      <p:cxnSp>
        <p:nvCxnSpPr>
          <p:cNvPr id="36" name="直接箭头连接符 35"/>
          <p:cNvCxnSpPr>
            <a:stCxn id="34" idx="3"/>
            <a:endCxn id="35" idx="1"/>
          </p:cNvCxnSpPr>
          <p:nvPr userDrawn="1"/>
        </p:nvCxnSpPr>
        <p:spPr>
          <a:xfrm flipV="1">
            <a:off x="6528220" y="6175676"/>
            <a:ext cx="611505" cy="1905"/>
          </a:xfrm>
          <a:prstGeom prst="straightConnector1">
            <a:avLst/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606255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系统设计-用户商家页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消费者模块</a:t>
            </a:r>
          </a:p>
        </p:txBody>
      </p:sp>
      <p:pic>
        <p:nvPicPr>
          <p:cNvPr id="3" name="图片 2" descr="post_object_image_421987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25" y="982366"/>
            <a:ext cx="8578487" cy="5593218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8797508" y="2981386"/>
            <a:ext cx="810441" cy="439954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10277668" y="3062294"/>
            <a:ext cx="1250395" cy="27559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/>
              <a:t>跳转到</a:t>
            </a:r>
            <a:r>
              <a:rPr lang="zh-CN" altLang="en-US" sz="1200">
                <a:cs typeface="Arial" panose="020B0604020202020204" pitchFamily="34" charset="0"/>
              </a:rPr>
              <a:t>店铺页内</a:t>
            </a:r>
            <a:endParaRPr lang="zh-CN" altLang="en-US" sz="1200"/>
          </a:p>
        </p:txBody>
      </p:sp>
      <p:cxnSp>
        <p:nvCxnSpPr>
          <p:cNvPr id="5" name="直接箭头连接符 4"/>
          <p:cNvCxnSpPr>
            <a:stCxn id="4" idx="3"/>
            <a:endCxn id="35" idx="1"/>
          </p:cNvCxnSpPr>
          <p:nvPr userDrawn="1"/>
        </p:nvCxnSpPr>
        <p:spPr>
          <a:xfrm flipV="1">
            <a:off x="9607315" y="3200093"/>
            <a:ext cx="669925" cy="1270"/>
          </a:xfrm>
          <a:prstGeom prst="straightConnector1">
            <a:avLst/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918854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系统设计-用户订单页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消费者模块</a:t>
            </a:r>
          </a:p>
        </p:txBody>
      </p:sp>
      <p:pic>
        <p:nvPicPr>
          <p:cNvPr id="3" name="图片 2" descr="post_object_image_3895470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7" y="1347505"/>
            <a:ext cx="5749171" cy="2727006"/>
          </a:xfrm>
          <a:prstGeom prst="rect">
            <a:avLst/>
          </a:prstGeom>
        </p:spPr>
      </p:pic>
      <p:pic>
        <p:nvPicPr>
          <p:cNvPr id="4" name="图片 3" descr="post_object_image_6807155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876" y="1154042"/>
            <a:ext cx="6112736" cy="1255294"/>
          </a:xfrm>
          <a:prstGeom prst="rect">
            <a:avLst/>
          </a:prstGeom>
        </p:spPr>
      </p:pic>
      <p:pic>
        <p:nvPicPr>
          <p:cNvPr id="5" name="图片 4" descr="post_object_image_29393645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69176"/>
            <a:ext cx="1939436" cy="1673760"/>
          </a:xfrm>
          <a:prstGeom prst="rect">
            <a:avLst/>
          </a:prstGeom>
        </p:spPr>
      </p:pic>
      <p:pic>
        <p:nvPicPr>
          <p:cNvPr id="6" name="图片 5" descr="post_object_image_28090799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124" y="4678085"/>
            <a:ext cx="1846531" cy="1664851"/>
          </a:xfrm>
          <a:prstGeom prst="rect">
            <a:avLst/>
          </a:prstGeom>
        </p:spPr>
      </p:pic>
      <p:pic>
        <p:nvPicPr>
          <p:cNvPr id="7" name="图片 6" descr="post_object_image_19661036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383" y="4678085"/>
            <a:ext cx="2007432" cy="1790700"/>
          </a:xfrm>
          <a:prstGeom prst="rect">
            <a:avLst/>
          </a:prstGeom>
        </p:spPr>
      </p:pic>
      <p:pic>
        <p:nvPicPr>
          <p:cNvPr id="8" name="图片 7" descr="post_object_image_36615150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9049" y="2802731"/>
            <a:ext cx="1919074" cy="985769"/>
          </a:xfrm>
          <a:prstGeom prst="rect">
            <a:avLst/>
          </a:prstGeom>
        </p:spPr>
      </p:pic>
      <p:pic>
        <p:nvPicPr>
          <p:cNvPr id="9" name="图片 8" descr="post_object_image_13747596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4905" y="2802731"/>
            <a:ext cx="1749899" cy="985718"/>
          </a:xfrm>
          <a:prstGeom prst="rect">
            <a:avLst/>
          </a:prstGeom>
        </p:spPr>
      </p:pic>
      <p:pic>
        <p:nvPicPr>
          <p:cNvPr id="11" name="图片 10" descr="post_object_image_1877243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8977" y="4228981"/>
            <a:ext cx="2608848" cy="2113922"/>
          </a:xfrm>
          <a:prstGeom prst="rect">
            <a:avLst/>
          </a:prstGeom>
        </p:spPr>
      </p:pic>
      <p:pic>
        <p:nvPicPr>
          <p:cNvPr id="12" name="图片 11" descr="post_object_image_337169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79" y="2802731"/>
            <a:ext cx="1777859" cy="985718"/>
          </a:xfrm>
          <a:prstGeom prst="rect">
            <a:avLst/>
          </a:prstGeom>
        </p:spPr>
      </p:pic>
      <p:pic>
        <p:nvPicPr>
          <p:cNvPr id="13" name="图片 12" descr="post_object_image_41027975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2501" y="4228981"/>
            <a:ext cx="2519720" cy="2239751"/>
          </a:xfrm>
          <a:prstGeom prst="rect">
            <a:avLst/>
          </a:prstGeom>
        </p:spPr>
      </p:pic>
      <p:sp>
        <p:nvSpPr>
          <p:cNvPr id="14" name="圆角矩形 13"/>
          <p:cNvSpPr/>
          <p:nvPr userDrawn="1"/>
        </p:nvSpPr>
        <p:spPr>
          <a:xfrm>
            <a:off x="4921250" y="3218259"/>
            <a:ext cx="190500" cy="190500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圆角矩形 14"/>
          <p:cNvSpPr/>
          <p:nvPr userDrawn="1"/>
        </p:nvSpPr>
        <p:spPr>
          <a:xfrm>
            <a:off x="5111710" y="3218259"/>
            <a:ext cx="190500" cy="190500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圆角矩形 17"/>
          <p:cNvSpPr/>
          <p:nvPr userDrawn="1"/>
        </p:nvSpPr>
        <p:spPr>
          <a:xfrm>
            <a:off x="5302210" y="3218259"/>
            <a:ext cx="476250" cy="190500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9" name="肘形连接符 18"/>
          <p:cNvCxnSpPr>
            <a:stCxn id="14" idx="1"/>
            <a:endCxn id="5" idx="0"/>
          </p:cNvCxnSpPr>
          <p:nvPr userDrawn="1"/>
        </p:nvCxnSpPr>
        <p:spPr>
          <a:xfrm rot="10800000" flipV="1">
            <a:off x="969645" y="3313430"/>
            <a:ext cx="3951605" cy="1355725"/>
          </a:xfrm>
          <a:prstGeom prst="bentConnector2">
            <a:avLst/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5" idx="2"/>
            <a:endCxn id="6" idx="0"/>
          </p:cNvCxnSpPr>
          <p:nvPr userDrawn="1"/>
        </p:nvCxnSpPr>
        <p:spPr>
          <a:xfrm rot="5400000">
            <a:off x="3483610" y="2954655"/>
            <a:ext cx="1269365" cy="2177415"/>
          </a:xfrm>
          <a:prstGeom prst="bentConnector3">
            <a:avLst>
              <a:gd name="adj1" fmla="val 32866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8" idx="2"/>
            <a:endCxn id="7" idx="0"/>
          </p:cNvCxnSpPr>
          <p:nvPr userDrawn="1"/>
        </p:nvCxnSpPr>
        <p:spPr>
          <a:xfrm rot="5400000">
            <a:off x="4703763" y="3841433"/>
            <a:ext cx="1269365" cy="40386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 userDrawn="1"/>
        </p:nvSpPr>
        <p:spPr>
          <a:xfrm>
            <a:off x="11281040" y="2062427"/>
            <a:ext cx="179917" cy="169333"/>
          </a:xfrm>
          <a:prstGeom prst="roundRect">
            <a:avLst>
              <a:gd name="adj" fmla="val 33009"/>
            </a:avLst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圆角矩形 24"/>
          <p:cNvSpPr/>
          <p:nvPr userDrawn="1"/>
        </p:nvSpPr>
        <p:spPr>
          <a:xfrm>
            <a:off x="11460956" y="2062427"/>
            <a:ext cx="158750" cy="169333"/>
          </a:xfrm>
          <a:prstGeom prst="roundRect">
            <a:avLst>
              <a:gd name="adj" fmla="val 33009"/>
            </a:avLst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圆角矩形 25"/>
          <p:cNvSpPr/>
          <p:nvPr userDrawn="1"/>
        </p:nvSpPr>
        <p:spPr>
          <a:xfrm>
            <a:off x="11619706" y="2062427"/>
            <a:ext cx="333375" cy="169333"/>
          </a:xfrm>
          <a:prstGeom prst="roundRect">
            <a:avLst>
              <a:gd name="adj" fmla="val 18385"/>
            </a:avLst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7" name="肘形连接符 26"/>
          <p:cNvCxnSpPr>
            <a:stCxn id="23" idx="1"/>
            <a:endCxn id="8" idx="0"/>
          </p:cNvCxnSpPr>
          <p:nvPr userDrawn="1"/>
        </p:nvCxnSpPr>
        <p:spPr>
          <a:xfrm rot="10800000" flipV="1">
            <a:off x="6838315" y="2147570"/>
            <a:ext cx="4442460" cy="655320"/>
          </a:xfrm>
          <a:prstGeom prst="bentConnector2">
            <a:avLst/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2"/>
            <a:endCxn id="9" idx="0"/>
          </p:cNvCxnSpPr>
          <p:nvPr userDrawn="1"/>
        </p:nvCxnSpPr>
        <p:spPr>
          <a:xfrm rot="5400000">
            <a:off x="9984740" y="1247140"/>
            <a:ext cx="570865" cy="2540635"/>
          </a:xfrm>
          <a:prstGeom prst="bentConnector3">
            <a:avLst>
              <a:gd name="adj1" fmla="val 28789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6" idx="2"/>
            <a:endCxn id="12" idx="0"/>
          </p:cNvCxnSpPr>
          <p:nvPr userDrawn="1"/>
        </p:nvCxnSpPr>
        <p:spPr>
          <a:xfrm rot="5400000">
            <a:off x="11189653" y="2205673"/>
            <a:ext cx="570865" cy="62357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9" idx="2"/>
            <a:endCxn id="11" idx="0"/>
          </p:cNvCxnSpPr>
          <p:nvPr userDrawn="1"/>
        </p:nvCxnSpPr>
        <p:spPr>
          <a:xfrm rot="5400000">
            <a:off x="8311198" y="3540443"/>
            <a:ext cx="440690" cy="936625"/>
          </a:xfrm>
          <a:prstGeom prst="bentConnector3">
            <a:avLst>
              <a:gd name="adj1" fmla="val 49928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12" idx="2"/>
            <a:endCxn id="13" idx="0"/>
          </p:cNvCxnSpPr>
          <p:nvPr userDrawn="1"/>
        </p:nvCxnSpPr>
        <p:spPr>
          <a:xfrm rot="5400000">
            <a:off x="10757535" y="3823335"/>
            <a:ext cx="440690" cy="37084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 userDrawn="1"/>
        </p:nvSpPr>
        <p:spPr>
          <a:xfrm>
            <a:off x="8124912" y="1868978"/>
            <a:ext cx="883227" cy="275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1200"/>
              <a:t>申请售后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9477904" y="2147094"/>
            <a:ext cx="534458" cy="27813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200"/>
              <a:t>投诉</a:t>
            </a: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11230769" y="2496913"/>
            <a:ext cx="619125" cy="275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1200"/>
              <a:t>评价</a:t>
            </a: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2267215" y="3035379"/>
            <a:ext cx="849313" cy="27813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200"/>
              <a:t>联系商家</a:t>
            </a: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3457840" y="3567377"/>
            <a:ext cx="889000" cy="2755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1200"/>
              <a:t>联系</a:t>
            </a:r>
            <a:r>
              <a:rPr lang="zh-CN" altLang="en-US" sz="1200">
                <a:cs typeface="Arial" panose="020B0604020202020204" pitchFamily="34" charset="0"/>
              </a:rPr>
              <a:t>骑手</a:t>
            </a:r>
            <a:endParaRPr lang="zh-CN" altLang="en-US" sz="1200"/>
          </a:p>
        </p:txBody>
      </p:sp>
      <p:sp>
        <p:nvSpPr>
          <p:cNvPr id="37" name="文本框 36"/>
          <p:cNvSpPr txBox="1"/>
          <p:nvPr userDrawn="1"/>
        </p:nvSpPr>
        <p:spPr>
          <a:xfrm>
            <a:off x="5207000" y="4074478"/>
            <a:ext cx="880163" cy="26257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200"/>
              <a:t>查看物流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5819117" cy="4985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系统设计-用户</a:t>
            </a:r>
            <a:r>
              <a:rPr lang="zh-CN" altLang="en-US" sz="2800" b="1" dirty="0">
                <a:solidFill>
                  <a:schemeClr val="tx1"/>
                </a:solidFill>
              </a:rPr>
              <a:t>店铺内</a:t>
            </a:r>
            <a:r>
              <a:rPr lang="zh-CN" altLang="en-US" sz="2800" b="1" dirty="0"/>
              <a:t>页-点餐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消费者模块</a:t>
            </a:r>
          </a:p>
        </p:txBody>
      </p:sp>
      <p:pic>
        <p:nvPicPr>
          <p:cNvPr id="2" name="图片 1" descr="post_object_image_2140592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4" y="936793"/>
            <a:ext cx="10550641" cy="4874961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14777" y="4780145"/>
            <a:ext cx="765460" cy="336120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9808020" y="1491714"/>
            <a:ext cx="707571" cy="312964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7084877" y="6173893"/>
            <a:ext cx="1250395" cy="297828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/>
              <a:t>选择</a:t>
            </a:r>
            <a:r>
              <a:rPr lang="en-US" altLang="zh-CN" sz="1200"/>
              <a:t>/</a:t>
            </a:r>
            <a:r>
              <a:rPr lang="zh-CN" altLang="en-US" sz="1200"/>
              <a:t>加减</a:t>
            </a:r>
            <a:r>
              <a:rPr lang="zh-CN" altLang="en-US" sz="1200">
                <a:cs typeface="Arial" panose="020B0604020202020204" pitchFamily="34" charset="0"/>
              </a:rPr>
              <a:t>菜品</a:t>
            </a:r>
            <a:endParaRPr lang="zh-CN" altLang="en-US" sz="1200"/>
          </a:p>
        </p:txBody>
      </p:sp>
      <p:cxnSp>
        <p:nvCxnSpPr>
          <p:cNvPr id="6" name="肘形连接符 5"/>
          <p:cNvCxnSpPr>
            <a:stCxn id="3" idx="2"/>
            <a:endCxn id="5" idx="0"/>
          </p:cNvCxnSpPr>
          <p:nvPr userDrawn="1"/>
        </p:nvCxnSpPr>
        <p:spPr>
          <a:xfrm rot="5400000" flipV="1">
            <a:off x="5474970" y="3938905"/>
            <a:ext cx="1057910" cy="341249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肘形连接符 7"/>
          <p:cNvCxnSpPr>
            <a:stCxn id="4" idx="3"/>
            <a:endCxn id="5" idx="3"/>
          </p:cNvCxnSpPr>
          <p:nvPr userDrawn="1"/>
        </p:nvCxnSpPr>
        <p:spPr>
          <a:xfrm flipH="1">
            <a:off x="8335010" y="1648460"/>
            <a:ext cx="2180590" cy="4674870"/>
          </a:xfrm>
          <a:prstGeom prst="bentConnector3">
            <a:avLst>
              <a:gd name="adj1" fmla="val -35362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 userDrawn="1"/>
        </p:nvSpPr>
        <p:spPr>
          <a:xfrm>
            <a:off x="8335272" y="2830876"/>
            <a:ext cx="2180318" cy="428376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800476" y="3846801"/>
            <a:ext cx="1249680" cy="27559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/>
              <a:t>跳转到结算页面</a:t>
            </a:r>
          </a:p>
        </p:txBody>
      </p:sp>
      <p:sp>
        <p:nvSpPr>
          <p:cNvPr id="13" name="圆角矩形 12"/>
          <p:cNvSpPr/>
          <p:nvPr userDrawn="1"/>
        </p:nvSpPr>
        <p:spPr>
          <a:xfrm>
            <a:off x="1341449" y="2055168"/>
            <a:ext cx="1481950" cy="393643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666552" y="2118843"/>
            <a:ext cx="1261973" cy="266283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/>
              <a:t>选择店铺内页面</a:t>
            </a:r>
          </a:p>
        </p:txBody>
      </p:sp>
      <p:cxnSp>
        <p:nvCxnSpPr>
          <p:cNvPr id="15" name="直接箭头连接符 14"/>
          <p:cNvCxnSpPr>
            <a:stCxn id="13" idx="3"/>
            <a:endCxn id="14" idx="1"/>
          </p:cNvCxnSpPr>
          <p:nvPr userDrawn="1"/>
        </p:nvCxnSpPr>
        <p:spPr>
          <a:xfrm>
            <a:off x="2824034" y="2251989"/>
            <a:ext cx="842645" cy="635"/>
          </a:xfrm>
          <a:prstGeom prst="straightConnector1">
            <a:avLst/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 userDrawn="1"/>
        </p:nvSpPr>
        <p:spPr>
          <a:xfrm>
            <a:off x="887267" y="5985421"/>
            <a:ext cx="792480" cy="27559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/>
              <a:t>菜品分类</a:t>
            </a:r>
          </a:p>
        </p:txBody>
      </p:sp>
      <p:sp>
        <p:nvSpPr>
          <p:cNvPr id="19" name="圆角矩形 18"/>
          <p:cNvSpPr/>
          <p:nvPr userDrawn="1"/>
        </p:nvSpPr>
        <p:spPr>
          <a:xfrm>
            <a:off x="531008" y="2518277"/>
            <a:ext cx="1505105" cy="3079677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0" name="肘形连接符 19"/>
          <p:cNvCxnSpPr>
            <a:stCxn id="19" idx="2"/>
            <a:endCxn id="18" idx="0"/>
          </p:cNvCxnSpPr>
          <p:nvPr userDrawn="1"/>
        </p:nvCxnSpPr>
        <p:spPr>
          <a:xfrm rot="5400000" flipV="1">
            <a:off x="1089660" y="5791835"/>
            <a:ext cx="387350" cy="3175"/>
          </a:xfrm>
          <a:prstGeom prst="bentConnector2">
            <a:avLst/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2"/>
            <a:endCxn id="11" idx="0"/>
          </p:cNvCxnSpPr>
          <p:nvPr userDrawn="1"/>
        </p:nvCxnSpPr>
        <p:spPr>
          <a:xfrm>
            <a:off x="9425432" y="3259252"/>
            <a:ext cx="0" cy="587375"/>
          </a:xfrm>
          <a:prstGeom prst="straightConnector1">
            <a:avLst/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 userDrawn="1"/>
        </p:nvSpPr>
        <p:spPr>
          <a:xfrm>
            <a:off x="172098" y="1047905"/>
            <a:ext cx="590464" cy="312599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530955" y="1648206"/>
            <a:ext cx="944880" cy="27559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/>
              <a:t>返回上一页</a:t>
            </a:r>
          </a:p>
        </p:txBody>
      </p:sp>
      <p:cxnSp>
        <p:nvCxnSpPr>
          <p:cNvPr id="25" name="肘形连接符 24"/>
          <p:cNvCxnSpPr>
            <a:stCxn id="23" idx="2"/>
            <a:endCxn id="24" idx="0"/>
          </p:cNvCxnSpPr>
          <p:nvPr userDrawn="1"/>
        </p:nvCxnSpPr>
        <p:spPr>
          <a:xfrm rot="5400000" flipV="1">
            <a:off x="591185" y="1236345"/>
            <a:ext cx="288290" cy="535940"/>
          </a:xfrm>
          <a:prstGeom prst="bentConnector3">
            <a:avLst>
              <a:gd name="adj1" fmla="val 5022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4865520" cy="8836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系统设计-用户</a:t>
            </a:r>
            <a:r>
              <a:rPr lang="zh-CN" altLang="en-US" sz="2800" b="1" dirty="0">
                <a:solidFill>
                  <a:schemeClr val="tx1"/>
                </a:solidFill>
              </a:rPr>
              <a:t>店铺内</a:t>
            </a:r>
            <a:r>
              <a:rPr lang="zh-CN" altLang="en-US" sz="2800" b="1" dirty="0"/>
              <a:t>页-结算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消费者模块</a:t>
            </a:r>
          </a:p>
        </p:txBody>
      </p:sp>
      <p:pic>
        <p:nvPicPr>
          <p:cNvPr id="2" name="图片 1" descr="post_object_image_35404276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5" y="1052068"/>
            <a:ext cx="8314619" cy="4380023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2071719" y="3209994"/>
            <a:ext cx="1250395" cy="297828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"/>
              <a:t>选择</a:t>
            </a:r>
            <a:r>
              <a:rPr lang="en-US" altLang="zh-CN" sz="1200"/>
              <a:t>/</a:t>
            </a:r>
            <a:r>
              <a:rPr lang="zh-CN" altLang="en-US" sz="1200"/>
              <a:t>加减</a:t>
            </a:r>
            <a:r>
              <a:rPr lang="zh-CN" altLang="en-US" sz="1200">
                <a:cs typeface="Arial" panose="020B0604020202020204" pitchFamily="34" charset="0"/>
              </a:rPr>
              <a:t>菜品</a:t>
            </a:r>
            <a:endParaRPr lang="zh-CN" altLang="en-US" sz="1200"/>
          </a:p>
        </p:txBody>
      </p:sp>
      <p:pic>
        <p:nvPicPr>
          <p:cNvPr id="3" name="图片 2" descr="post_object_image_26768216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902" y="847974"/>
            <a:ext cx="2482669" cy="1607688"/>
          </a:xfrm>
          <a:prstGeom prst="rect">
            <a:avLst/>
          </a:prstGeom>
        </p:spPr>
      </p:pic>
      <p:pic>
        <p:nvPicPr>
          <p:cNvPr id="4" name="图片 3" descr="post_object_image_18265179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955" y="2708046"/>
            <a:ext cx="2482613" cy="1301771"/>
          </a:xfrm>
          <a:prstGeom prst="rect">
            <a:avLst/>
          </a:prstGeom>
        </p:spPr>
      </p:pic>
      <p:pic>
        <p:nvPicPr>
          <p:cNvPr id="6" name="图片 5" descr="post_object_image_4548638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227" y="5645560"/>
            <a:ext cx="5771646" cy="1069301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1839291" y="1893080"/>
            <a:ext cx="683086" cy="243132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9" name="肘形连接符 8"/>
          <p:cNvCxnSpPr>
            <a:stCxn id="7" idx="2"/>
            <a:endCxn id="5" idx="0"/>
          </p:cNvCxnSpPr>
          <p:nvPr userDrawn="1"/>
        </p:nvCxnSpPr>
        <p:spPr>
          <a:xfrm rot="5400000" flipV="1">
            <a:off x="1902460" y="2414905"/>
            <a:ext cx="1073785" cy="516255"/>
          </a:xfrm>
          <a:prstGeom prst="bentConnector3">
            <a:avLst>
              <a:gd name="adj1" fmla="val 5003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 userDrawn="1"/>
        </p:nvSpPr>
        <p:spPr>
          <a:xfrm>
            <a:off x="7963912" y="1163683"/>
            <a:ext cx="486265" cy="196821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圆角矩形 11"/>
          <p:cNvSpPr/>
          <p:nvPr userDrawn="1"/>
        </p:nvSpPr>
        <p:spPr>
          <a:xfrm>
            <a:off x="7963859" y="1916231"/>
            <a:ext cx="486265" cy="196821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圆角矩形 12"/>
          <p:cNvSpPr/>
          <p:nvPr userDrawn="1"/>
        </p:nvSpPr>
        <p:spPr>
          <a:xfrm>
            <a:off x="6412088" y="4914509"/>
            <a:ext cx="2038035" cy="382065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4" name="肘形连接符 13"/>
          <p:cNvCxnSpPr>
            <a:stCxn id="11" idx="3"/>
            <a:endCxn id="3" idx="1"/>
          </p:cNvCxnSpPr>
          <p:nvPr userDrawn="1"/>
        </p:nvCxnSpPr>
        <p:spPr>
          <a:xfrm>
            <a:off x="8450580" y="1262380"/>
            <a:ext cx="698500" cy="38925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2" idx="3"/>
            <a:endCxn id="4" idx="1"/>
          </p:cNvCxnSpPr>
          <p:nvPr userDrawn="1"/>
        </p:nvCxnSpPr>
        <p:spPr>
          <a:xfrm>
            <a:off x="8450580" y="2014855"/>
            <a:ext cx="698500" cy="134429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9148955" y="4775935"/>
            <a:ext cx="2773680" cy="27559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/>
              <a:t>支付后跳转回点单页，同时订单新增项</a:t>
            </a:r>
          </a:p>
        </p:txBody>
      </p:sp>
      <p:cxnSp>
        <p:nvCxnSpPr>
          <p:cNvPr id="18" name="肘形连接符 17"/>
          <p:cNvCxnSpPr>
            <a:stCxn id="13" idx="3"/>
            <a:endCxn id="16" idx="1"/>
          </p:cNvCxnSpPr>
          <p:nvPr userDrawn="1"/>
        </p:nvCxnSpPr>
        <p:spPr>
          <a:xfrm flipV="1">
            <a:off x="8450580" y="4913630"/>
            <a:ext cx="698500" cy="19177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16" idx="2"/>
            <a:endCxn id="6" idx="0"/>
          </p:cNvCxnSpPr>
          <p:nvPr userDrawn="1"/>
        </p:nvCxnSpPr>
        <p:spPr>
          <a:xfrm rot="5400000">
            <a:off x="9557068" y="4666933"/>
            <a:ext cx="594360" cy="1363345"/>
          </a:xfrm>
          <a:prstGeom prst="bentConnector3">
            <a:avLst>
              <a:gd name="adj1" fmla="val 49947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 userDrawn="1"/>
        </p:nvSpPr>
        <p:spPr>
          <a:xfrm>
            <a:off x="219514" y="1136210"/>
            <a:ext cx="486264" cy="224289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312083" y="2824818"/>
            <a:ext cx="944880" cy="27559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/>
              <a:t>返回上一页</a:t>
            </a:r>
          </a:p>
        </p:txBody>
      </p:sp>
      <p:cxnSp>
        <p:nvCxnSpPr>
          <p:cNvPr id="25" name="肘形连接符 24"/>
          <p:cNvCxnSpPr>
            <a:stCxn id="23" idx="2"/>
            <a:endCxn id="24" idx="0"/>
          </p:cNvCxnSpPr>
          <p:nvPr userDrawn="1"/>
        </p:nvCxnSpPr>
        <p:spPr>
          <a:xfrm rot="5400000" flipV="1">
            <a:off x="-108902" y="1931988"/>
            <a:ext cx="1464945" cy="32131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7077995" cy="5919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系统设计-用户</a:t>
            </a:r>
            <a:r>
              <a:rPr lang="zh-CN" altLang="en-US" sz="2800" b="1" dirty="0">
                <a:solidFill>
                  <a:schemeClr val="tx1"/>
                </a:solidFill>
              </a:rPr>
              <a:t>店铺内</a:t>
            </a:r>
            <a:r>
              <a:rPr lang="zh-CN" altLang="en-US" sz="2800" b="1" dirty="0"/>
              <a:t>页-评价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商家详细信息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消费者模块</a:t>
            </a:r>
          </a:p>
        </p:txBody>
      </p:sp>
      <p:pic>
        <p:nvPicPr>
          <p:cNvPr id="3" name="图片 2" descr="post_object_image_12458088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7" y="1672285"/>
            <a:ext cx="6142307" cy="3743316"/>
          </a:xfrm>
          <a:prstGeom prst="rect">
            <a:avLst/>
          </a:prstGeom>
        </p:spPr>
      </p:pic>
      <p:pic>
        <p:nvPicPr>
          <p:cNvPr id="4" name="图片 3" descr="post_object_image_37939829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067" y="2030155"/>
            <a:ext cx="5651545" cy="3027613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5104212" y="3178203"/>
            <a:ext cx="792480" cy="275590"/>
          </a:xfrm>
          <a:prstGeom prst="rect">
            <a:avLst/>
          </a:prstGeom>
          <a:ln>
            <a:solidFill>
              <a:schemeClr val="accent1">
                <a:alpha val="10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/>
              <a:t>评论</a:t>
            </a:r>
            <a:r>
              <a:rPr lang="zh-CN" altLang="en-US" sz="1200">
                <a:cs typeface="Arial" panose="020B0604020202020204" pitchFamily="34" charset="0"/>
              </a:rPr>
              <a:t>评分</a:t>
            </a:r>
            <a:endParaRPr lang="zh-CN" altLang="en-US" sz="1200"/>
          </a:p>
        </p:txBody>
      </p:sp>
      <p:sp>
        <p:nvSpPr>
          <p:cNvPr id="6" name="文本框 5"/>
          <p:cNvSpPr txBox="1"/>
          <p:nvPr/>
        </p:nvSpPr>
        <p:spPr>
          <a:xfrm>
            <a:off x="152131" y="3178203"/>
            <a:ext cx="854826" cy="288526"/>
          </a:xfrm>
          <a:prstGeom prst="rect">
            <a:avLst/>
          </a:prstGeom>
          <a:noFill/>
          <a:ln>
            <a:solidFill>
              <a:schemeClr val="accent1">
                <a:alpha val="100000"/>
              </a:schemeClr>
            </a:solidFill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1200"/>
              <a:t>综合评分</a:t>
            </a:r>
          </a:p>
        </p:txBody>
      </p:sp>
      <p:sp>
        <p:nvSpPr>
          <p:cNvPr id="7" name="圆角矩形 6"/>
          <p:cNvSpPr/>
          <p:nvPr userDrawn="1"/>
        </p:nvSpPr>
        <p:spPr>
          <a:xfrm>
            <a:off x="1376182" y="3178208"/>
            <a:ext cx="358910" cy="289443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1816083" y="2946298"/>
            <a:ext cx="2987055" cy="729397"/>
          </a:xfrm>
          <a:prstGeom prst="round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1" name="肘形连接符 10"/>
          <p:cNvCxnSpPr>
            <a:stCxn id="7" idx="1"/>
            <a:endCxn id="6" idx="3"/>
          </p:cNvCxnSpPr>
          <p:nvPr userDrawn="1"/>
        </p:nvCxnSpPr>
        <p:spPr>
          <a:xfrm rot="10800000">
            <a:off x="1007110" y="3322320"/>
            <a:ext cx="368935" cy="635"/>
          </a:xfrm>
          <a:prstGeom prst="bentConnector3">
            <a:avLst>
              <a:gd name="adj1" fmla="val 49914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8" idx="3"/>
            <a:endCxn id="5" idx="1"/>
          </p:cNvCxnSpPr>
          <p:nvPr userDrawn="1"/>
        </p:nvCxnSpPr>
        <p:spPr>
          <a:xfrm>
            <a:off x="4803140" y="3311525"/>
            <a:ext cx="300990" cy="444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1">
                <a:alpha val="100000"/>
              </a:scheme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8593795" y="5158000"/>
            <a:ext cx="1402080" cy="33718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1600"/>
              <a:t>商家详细信息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014970" y="5713731"/>
            <a:ext cx="589280" cy="33718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CN" altLang="en-US" sz="1600"/>
              <a:t>评价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骑手模块</a:t>
            </a:r>
          </a:p>
        </p:txBody>
      </p:sp>
      <p:pic>
        <p:nvPicPr>
          <p:cNvPr id="2" name="图片 1" descr="post_object_image_13509423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9" y="957452"/>
            <a:ext cx="6897209" cy="54062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7550644" y="1380620"/>
            <a:ext cx="4533170" cy="31381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/>
              <a:t>骑手</a:t>
            </a:r>
            <a:r>
              <a:rPr lang="zh-CN" altLang="en-US">
                <a:cs typeface="Arial" panose="020B0604020202020204" pitchFamily="34" charset="0"/>
              </a:rPr>
              <a:t>部分主要围绕五大模块展开，在工作台可以选择开工或休息，并大致查看自己的配送任务数量；在接单页面可以查看没有骑手接单的配送任务，并选择方便配送的任务接单；在订单页面可以详细查看自己的配送任务，订单分为待取单、配送中、已送达、已取消四种状态，骑手可以根据配送情况切换订单状态；在投诉页面骑手可以查看自己被投诉的订单，被投诉的理由和管理员设置的处罚；在个人信息界面，可以查看自己的个人信息并修改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4947490" y="2337104"/>
            <a:ext cx="7605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25258" y="3403194"/>
            <a:ext cx="4804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The Comprehensive Overview and Detailed</a:t>
            </a:r>
          </a:p>
          <a:p>
            <a:r>
              <a:rPr lang="en-US" altLang="zh-CN" sz="16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</a:t>
            </a:r>
            <a:r>
              <a:rPr lang="en-US" altLang="zh-CN" sz="1600" i="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   Information Presented in the Research</a:t>
            </a:r>
            <a:endParaRPr lang="zh-CN" altLang="en-US" sz="16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210057" y="-25806"/>
            <a:ext cx="3920357" cy="6858000"/>
            <a:chOff x="8283182" y="1083"/>
            <a:chExt cx="3920357" cy="6858000"/>
          </a:xfrm>
        </p:grpSpPr>
        <p:sp>
          <p:nvSpPr>
            <p:cNvPr id="9" name="矩形: 圆角 8"/>
            <p:cNvSpPr/>
            <p:nvPr/>
          </p:nvSpPr>
          <p:spPr>
            <a:xfrm>
              <a:off x="8283182" y="1083"/>
              <a:ext cx="3908818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916350" y="1017796"/>
              <a:ext cx="221261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i="1" dirty="0">
                  <a:solidFill>
                    <a:schemeClr val="bg1"/>
                  </a:solidFill>
                </a:rPr>
                <a:t>04</a:t>
              </a:r>
            </a:p>
            <a:p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442727" y="2709018"/>
              <a:ext cx="2760812" cy="105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829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团队协作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829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i="1" dirty="0">
                  <a:latin typeface="+mn-ea"/>
                </a:rPr>
                <a:t>Team Cooperation</a:t>
              </a:r>
              <a:endParaRPr lang="zh-CN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0412974" y="4654675"/>
              <a:ext cx="609684" cy="575150"/>
            </a:xfrm>
            <a:custGeom>
              <a:avLst/>
              <a:gdLst>
                <a:gd name="T0" fmla="*/ 6449 w 6561"/>
                <a:gd name="T1" fmla="*/ 4713 h 6200"/>
                <a:gd name="T2" fmla="*/ 6060 w 6561"/>
                <a:gd name="T3" fmla="*/ 4713 h 6200"/>
                <a:gd name="T4" fmla="*/ 5587 w 6561"/>
                <a:gd name="T5" fmla="*/ 5186 h 6200"/>
                <a:gd name="T6" fmla="*/ 5071 w 6561"/>
                <a:gd name="T7" fmla="*/ 4673 h 6200"/>
                <a:gd name="T8" fmla="*/ 5545 w 6561"/>
                <a:gd name="T9" fmla="*/ 4198 h 6200"/>
                <a:gd name="T10" fmla="*/ 5545 w 6561"/>
                <a:gd name="T11" fmla="*/ 3809 h 6200"/>
                <a:gd name="T12" fmla="*/ 5156 w 6561"/>
                <a:gd name="T13" fmla="*/ 3809 h 6200"/>
                <a:gd name="T14" fmla="*/ 4680 w 6561"/>
                <a:gd name="T15" fmla="*/ 4285 h 6200"/>
                <a:gd name="T16" fmla="*/ 3529 w 6561"/>
                <a:gd name="T17" fmla="*/ 3140 h 6200"/>
                <a:gd name="T18" fmla="*/ 3923 w 6561"/>
                <a:gd name="T19" fmla="*/ 1961 h 6200"/>
                <a:gd name="T20" fmla="*/ 1961 w 6561"/>
                <a:gd name="T21" fmla="*/ 0 h 6200"/>
                <a:gd name="T22" fmla="*/ 0 w 6561"/>
                <a:gd name="T23" fmla="*/ 1962 h 6200"/>
                <a:gd name="T24" fmla="*/ 1961 w 6561"/>
                <a:gd name="T25" fmla="*/ 3924 h 6200"/>
                <a:gd name="T26" fmla="*/ 3148 w 6561"/>
                <a:gd name="T27" fmla="*/ 3524 h 6200"/>
                <a:gd name="T28" fmla="*/ 5713 w 6561"/>
                <a:gd name="T29" fmla="*/ 6089 h 6200"/>
                <a:gd name="T30" fmla="*/ 6103 w 6561"/>
                <a:gd name="T31" fmla="*/ 6089 h 6200"/>
                <a:gd name="T32" fmla="*/ 6103 w 6561"/>
                <a:gd name="T33" fmla="*/ 5700 h 6200"/>
                <a:gd name="T34" fmla="*/ 5977 w 6561"/>
                <a:gd name="T35" fmla="*/ 5574 h 6200"/>
                <a:gd name="T36" fmla="*/ 6451 w 6561"/>
                <a:gd name="T37" fmla="*/ 5101 h 6200"/>
                <a:gd name="T38" fmla="*/ 6449 w 6561"/>
                <a:gd name="T39" fmla="*/ 4713 h 6200"/>
                <a:gd name="T40" fmla="*/ 1961 w 6561"/>
                <a:gd name="T41" fmla="*/ 3378 h 6200"/>
                <a:gd name="T42" fmla="*/ 545 w 6561"/>
                <a:gd name="T43" fmla="*/ 1962 h 6200"/>
                <a:gd name="T44" fmla="*/ 1961 w 6561"/>
                <a:gd name="T45" fmla="*/ 546 h 6200"/>
                <a:gd name="T46" fmla="*/ 3377 w 6561"/>
                <a:gd name="T47" fmla="*/ 1962 h 6200"/>
                <a:gd name="T48" fmla="*/ 1961 w 6561"/>
                <a:gd name="T49" fmla="*/ 3378 h 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61" h="6200">
                  <a:moveTo>
                    <a:pt x="6449" y="4713"/>
                  </a:moveTo>
                  <a:cubicBezTo>
                    <a:pt x="6339" y="4602"/>
                    <a:pt x="6171" y="4602"/>
                    <a:pt x="6060" y="4713"/>
                  </a:cubicBezTo>
                  <a:lnTo>
                    <a:pt x="5587" y="5186"/>
                  </a:lnTo>
                  <a:lnTo>
                    <a:pt x="5071" y="4673"/>
                  </a:lnTo>
                  <a:lnTo>
                    <a:pt x="5545" y="4198"/>
                  </a:lnTo>
                  <a:cubicBezTo>
                    <a:pt x="5656" y="4088"/>
                    <a:pt x="5656" y="3920"/>
                    <a:pt x="5545" y="3809"/>
                  </a:cubicBezTo>
                  <a:cubicBezTo>
                    <a:pt x="5435" y="3698"/>
                    <a:pt x="5267" y="3698"/>
                    <a:pt x="5156" y="3809"/>
                  </a:cubicBezTo>
                  <a:lnTo>
                    <a:pt x="4680" y="4285"/>
                  </a:lnTo>
                  <a:lnTo>
                    <a:pt x="3529" y="3140"/>
                  </a:lnTo>
                  <a:cubicBezTo>
                    <a:pt x="3776" y="2812"/>
                    <a:pt x="3923" y="2404"/>
                    <a:pt x="3923" y="1961"/>
                  </a:cubicBezTo>
                  <a:cubicBezTo>
                    <a:pt x="3923" y="877"/>
                    <a:pt x="3044" y="0"/>
                    <a:pt x="1961" y="0"/>
                  </a:cubicBezTo>
                  <a:cubicBezTo>
                    <a:pt x="879" y="0"/>
                    <a:pt x="0" y="878"/>
                    <a:pt x="0" y="1962"/>
                  </a:cubicBezTo>
                  <a:cubicBezTo>
                    <a:pt x="0" y="3046"/>
                    <a:pt x="879" y="3924"/>
                    <a:pt x="1961" y="3924"/>
                  </a:cubicBezTo>
                  <a:cubicBezTo>
                    <a:pt x="2408" y="3924"/>
                    <a:pt x="2819" y="3774"/>
                    <a:pt x="3148" y="3524"/>
                  </a:cubicBezTo>
                  <a:lnTo>
                    <a:pt x="5713" y="6089"/>
                  </a:lnTo>
                  <a:cubicBezTo>
                    <a:pt x="5824" y="6200"/>
                    <a:pt x="5992" y="6200"/>
                    <a:pt x="6103" y="6089"/>
                  </a:cubicBezTo>
                  <a:cubicBezTo>
                    <a:pt x="6213" y="5978"/>
                    <a:pt x="6213" y="5810"/>
                    <a:pt x="6103" y="5700"/>
                  </a:cubicBezTo>
                  <a:lnTo>
                    <a:pt x="5977" y="5574"/>
                  </a:lnTo>
                  <a:lnTo>
                    <a:pt x="6451" y="5101"/>
                  </a:lnTo>
                  <a:cubicBezTo>
                    <a:pt x="6561" y="4990"/>
                    <a:pt x="6561" y="4824"/>
                    <a:pt x="6449" y="4713"/>
                  </a:cubicBezTo>
                  <a:close/>
                  <a:moveTo>
                    <a:pt x="1961" y="3378"/>
                  </a:moveTo>
                  <a:cubicBezTo>
                    <a:pt x="1179" y="3378"/>
                    <a:pt x="545" y="2744"/>
                    <a:pt x="545" y="1962"/>
                  </a:cubicBezTo>
                  <a:cubicBezTo>
                    <a:pt x="545" y="1181"/>
                    <a:pt x="1180" y="546"/>
                    <a:pt x="1961" y="546"/>
                  </a:cubicBezTo>
                  <a:cubicBezTo>
                    <a:pt x="2744" y="546"/>
                    <a:pt x="3377" y="1181"/>
                    <a:pt x="3377" y="1962"/>
                  </a:cubicBezTo>
                  <a:cubicBezTo>
                    <a:pt x="3377" y="2744"/>
                    <a:pt x="2744" y="3378"/>
                    <a:pt x="1961" y="33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762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2977940" y="-7049"/>
            <a:ext cx="3576736" cy="6858000"/>
            <a:chOff x="5844426" y="-1083"/>
            <a:chExt cx="3576736" cy="6858000"/>
          </a:xfrm>
        </p:grpSpPr>
        <p:grpSp>
          <p:nvGrpSpPr>
            <p:cNvPr id="14" name="组合 13"/>
            <p:cNvGrpSpPr/>
            <p:nvPr/>
          </p:nvGrpSpPr>
          <p:grpSpPr>
            <a:xfrm>
              <a:off x="5844426" y="-1083"/>
              <a:ext cx="3576736" cy="6858000"/>
              <a:chOff x="6053215" y="-1083"/>
              <a:chExt cx="3576736" cy="6858000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6053215" y="-1083"/>
                <a:ext cx="3576736" cy="6858000"/>
                <a:chOff x="5832269" y="-1083"/>
                <a:chExt cx="3576736" cy="6858000"/>
              </a:xfrm>
            </p:grpSpPr>
            <p:sp>
              <p:nvSpPr>
                <p:cNvPr id="18" name="矩形: 圆角 17"/>
                <p:cNvSpPr/>
                <p:nvPr/>
              </p:nvSpPr>
              <p:spPr>
                <a:xfrm>
                  <a:off x="5832269" y="-1083"/>
                  <a:ext cx="3576736" cy="6858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6584276" y="1007886"/>
                  <a:ext cx="2212616" cy="166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6600" b="1" i="1" dirty="0">
                      <a:solidFill>
                        <a:schemeClr val="bg1"/>
                      </a:solidFill>
                    </a:rPr>
                    <a:t>03</a:t>
                  </a:r>
                </a:p>
                <a:p>
                  <a:endPara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6572893" y="2709018"/>
                <a:ext cx="2943723" cy="1053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2882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2882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+mn-ea"/>
                  </a:rPr>
                  <a:t>System Design</a:t>
                </a:r>
                <a:endParaRPr lang="en-US" altLang="zh-CN" sz="2000" b="1" i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15" name="任意多边形: 形状 14"/>
            <p:cNvSpPr/>
            <p:nvPr/>
          </p:nvSpPr>
          <p:spPr>
            <a:xfrm>
              <a:off x="7359369" y="4732922"/>
              <a:ext cx="686744" cy="496903"/>
            </a:xfrm>
            <a:custGeom>
              <a:avLst/>
              <a:gdLst>
                <a:gd name="T0" fmla="*/ 5028 w 5067"/>
                <a:gd name="T1" fmla="*/ 536 h 3441"/>
                <a:gd name="T2" fmla="*/ 3733 w 5067"/>
                <a:gd name="T3" fmla="*/ 0 h 3441"/>
                <a:gd name="T4" fmla="*/ 2533 w 5067"/>
                <a:gd name="T5" fmla="*/ 448 h 3441"/>
                <a:gd name="T6" fmla="*/ 1333 w 5067"/>
                <a:gd name="T7" fmla="*/ 0 h 3441"/>
                <a:gd name="T8" fmla="*/ 39 w 5067"/>
                <a:gd name="T9" fmla="*/ 536 h 3441"/>
                <a:gd name="T10" fmla="*/ 0 w 5067"/>
                <a:gd name="T11" fmla="*/ 631 h 3441"/>
                <a:gd name="T12" fmla="*/ 0 w 5067"/>
                <a:gd name="T13" fmla="*/ 3297 h 3441"/>
                <a:gd name="T14" fmla="*/ 82 w 5067"/>
                <a:gd name="T15" fmla="*/ 3420 h 3441"/>
                <a:gd name="T16" fmla="*/ 228 w 5067"/>
                <a:gd name="T17" fmla="*/ 3391 h 3441"/>
                <a:gd name="T18" fmla="*/ 1333 w 5067"/>
                <a:gd name="T19" fmla="*/ 2933 h 3441"/>
                <a:gd name="T20" fmla="*/ 2439 w 5067"/>
                <a:gd name="T21" fmla="*/ 3391 h 3441"/>
                <a:gd name="T22" fmla="*/ 2440 w 5067"/>
                <a:gd name="T23" fmla="*/ 3393 h 3441"/>
                <a:gd name="T24" fmla="*/ 2449 w 5067"/>
                <a:gd name="T25" fmla="*/ 3400 h 3441"/>
                <a:gd name="T26" fmla="*/ 2454 w 5067"/>
                <a:gd name="T27" fmla="*/ 3404 h 3441"/>
                <a:gd name="T28" fmla="*/ 2459 w 5067"/>
                <a:gd name="T29" fmla="*/ 3408 h 3441"/>
                <a:gd name="T30" fmla="*/ 2465 w 5067"/>
                <a:gd name="T31" fmla="*/ 3412 h 3441"/>
                <a:gd name="T32" fmla="*/ 2470 w 5067"/>
                <a:gd name="T33" fmla="*/ 3415 h 3441"/>
                <a:gd name="T34" fmla="*/ 2477 w 5067"/>
                <a:gd name="T35" fmla="*/ 3418 h 3441"/>
                <a:gd name="T36" fmla="*/ 2482 w 5067"/>
                <a:gd name="T37" fmla="*/ 3420 h 3441"/>
                <a:gd name="T38" fmla="*/ 2488 w 5067"/>
                <a:gd name="T39" fmla="*/ 3423 h 3441"/>
                <a:gd name="T40" fmla="*/ 2495 w 5067"/>
                <a:gd name="T41" fmla="*/ 3425 h 3441"/>
                <a:gd name="T42" fmla="*/ 2501 w 5067"/>
                <a:gd name="T43" fmla="*/ 3426 h 3441"/>
                <a:gd name="T44" fmla="*/ 2507 w 5067"/>
                <a:gd name="T45" fmla="*/ 3428 h 3441"/>
                <a:gd name="T46" fmla="*/ 2515 w 5067"/>
                <a:gd name="T47" fmla="*/ 3429 h 3441"/>
                <a:gd name="T48" fmla="*/ 2520 w 5067"/>
                <a:gd name="T49" fmla="*/ 3430 h 3441"/>
                <a:gd name="T50" fmla="*/ 2547 w 5067"/>
                <a:gd name="T51" fmla="*/ 3430 h 3441"/>
                <a:gd name="T52" fmla="*/ 2552 w 5067"/>
                <a:gd name="T53" fmla="*/ 3429 h 3441"/>
                <a:gd name="T54" fmla="*/ 2559 w 5067"/>
                <a:gd name="T55" fmla="*/ 3428 h 3441"/>
                <a:gd name="T56" fmla="*/ 2566 w 5067"/>
                <a:gd name="T57" fmla="*/ 3426 h 3441"/>
                <a:gd name="T58" fmla="*/ 2572 w 5067"/>
                <a:gd name="T59" fmla="*/ 3425 h 3441"/>
                <a:gd name="T60" fmla="*/ 2578 w 5067"/>
                <a:gd name="T61" fmla="*/ 3423 h 3441"/>
                <a:gd name="T62" fmla="*/ 2584 w 5067"/>
                <a:gd name="T63" fmla="*/ 3420 h 3441"/>
                <a:gd name="T64" fmla="*/ 2590 w 5067"/>
                <a:gd name="T65" fmla="*/ 3418 h 3441"/>
                <a:gd name="T66" fmla="*/ 2596 w 5067"/>
                <a:gd name="T67" fmla="*/ 3415 h 3441"/>
                <a:gd name="T68" fmla="*/ 2601 w 5067"/>
                <a:gd name="T69" fmla="*/ 3412 h 3441"/>
                <a:gd name="T70" fmla="*/ 2607 w 5067"/>
                <a:gd name="T71" fmla="*/ 3408 h 3441"/>
                <a:gd name="T72" fmla="*/ 2613 w 5067"/>
                <a:gd name="T73" fmla="*/ 3404 h 3441"/>
                <a:gd name="T74" fmla="*/ 2618 w 5067"/>
                <a:gd name="T75" fmla="*/ 3400 h 3441"/>
                <a:gd name="T76" fmla="*/ 2626 w 5067"/>
                <a:gd name="T77" fmla="*/ 3393 h 3441"/>
                <a:gd name="T78" fmla="*/ 2628 w 5067"/>
                <a:gd name="T79" fmla="*/ 3391 h 3441"/>
                <a:gd name="T80" fmla="*/ 3733 w 5067"/>
                <a:gd name="T81" fmla="*/ 2933 h 3441"/>
                <a:gd name="T82" fmla="*/ 4839 w 5067"/>
                <a:gd name="T83" fmla="*/ 3391 h 3441"/>
                <a:gd name="T84" fmla="*/ 4933 w 5067"/>
                <a:gd name="T85" fmla="*/ 3431 h 3441"/>
                <a:gd name="T86" fmla="*/ 4984 w 5067"/>
                <a:gd name="T87" fmla="*/ 3420 h 3441"/>
                <a:gd name="T88" fmla="*/ 5067 w 5067"/>
                <a:gd name="T89" fmla="*/ 3297 h 3441"/>
                <a:gd name="T90" fmla="*/ 5067 w 5067"/>
                <a:gd name="T91" fmla="*/ 631 h 3441"/>
                <a:gd name="T92" fmla="*/ 5028 w 5067"/>
                <a:gd name="T93" fmla="*/ 536 h 3441"/>
                <a:gd name="T94" fmla="*/ 267 w 5067"/>
                <a:gd name="T95" fmla="*/ 3009 h 3441"/>
                <a:gd name="T96" fmla="*/ 267 w 5067"/>
                <a:gd name="T97" fmla="*/ 687 h 3441"/>
                <a:gd name="T98" fmla="*/ 1333 w 5067"/>
                <a:gd name="T99" fmla="*/ 267 h 3441"/>
                <a:gd name="T100" fmla="*/ 2400 w 5067"/>
                <a:gd name="T101" fmla="*/ 687 h 3441"/>
                <a:gd name="T102" fmla="*/ 2400 w 5067"/>
                <a:gd name="T103" fmla="*/ 3009 h 3441"/>
                <a:gd name="T104" fmla="*/ 1333 w 5067"/>
                <a:gd name="T105" fmla="*/ 2667 h 3441"/>
                <a:gd name="T106" fmla="*/ 267 w 5067"/>
                <a:gd name="T107" fmla="*/ 3009 h 3441"/>
                <a:gd name="T108" fmla="*/ 4800 w 5067"/>
                <a:gd name="T109" fmla="*/ 3009 h 3441"/>
                <a:gd name="T110" fmla="*/ 3733 w 5067"/>
                <a:gd name="T111" fmla="*/ 2667 h 3441"/>
                <a:gd name="T112" fmla="*/ 2667 w 5067"/>
                <a:gd name="T113" fmla="*/ 3009 h 3441"/>
                <a:gd name="T114" fmla="*/ 2667 w 5067"/>
                <a:gd name="T115" fmla="*/ 687 h 3441"/>
                <a:gd name="T116" fmla="*/ 3733 w 5067"/>
                <a:gd name="T117" fmla="*/ 267 h 3441"/>
                <a:gd name="T118" fmla="*/ 4800 w 5067"/>
                <a:gd name="T119" fmla="*/ 687 h 3441"/>
                <a:gd name="T120" fmla="*/ 4800 w 5067"/>
                <a:gd name="T121" fmla="*/ 3009 h 3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67" h="3441">
                  <a:moveTo>
                    <a:pt x="5028" y="536"/>
                  </a:moveTo>
                  <a:cubicBezTo>
                    <a:pt x="4682" y="191"/>
                    <a:pt x="4222" y="0"/>
                    <a:pt x="3733" y="0"/>
                  </a:cubicBezTo>
                  <a:cubicBezTo>
                    <a:pt x="3288" y="0"/>
                    <a:pt x="2866" y="158"/>
                    <a:pt x="2533" y="448"/>
                  </a:cubicBezTo>
                  <a:cubicBezTo>
                    <a:pt x="2200" y="158"/>
                    <a:pt x="1779" y="0"/>
                    <a:pt x="1333" y="0"/>
                  </a:cubicBezTo>
                  <a:cubicBezTo>
                    <a:pt x="844" y="0"/>
                    <a:pt x="385" y="191"/>
                    <a:pt x="39" y="536"/>
                  </a:cubicBezTo>
                  <a:cubicBezTo>
                    <a:pt x="14" y="561"/>
                    <a:pt x="0" y="595"/>
                    <a:pt x="0" y="631"/>
                  </a:cubicBezTo>
                  <a:lnTo>
                    <a:pt x="0" y="3297"/>
                  </a:lnTo>
                  <a:cubicBezTo>
                    <a:pt x="0" y="3351"/>
                    <a:pt x="32" y="3400"/>
                    <a:pt x="82" y="3420"/>
                  </a:cubicBezTo>
                  <a:cubicBezTo>
                    <a:pt x="132" y="3441"/>
                    <a:pt x="189" y="3430"/>
                    <a:pt x="228" y="3391"/>
                  </a:cubicBezTo>
                  <a:cubicBezTo>
                    <a:pt x="523" y="3096"/>
                    <a:pt x="916" y="2933"/>
                    <a:pt x="1333" y="2933"/>
                  </a:cubicBezTo>
                  <a:cubicBezTo>
                    <a:pt x="1751" y="2933"/>
                    <a:pt x="2144" y="3096"/>
                    <a:pt x="2439" y="3391"/>
                  </a:cubicBezTo>
                  <a:cubicBezTo>
                    <a:pt x="2439" y="3392"/>
                    <a:pt x="2440" y="3392"/>
                    <a:pt x="2440" y="3393"/>
                  </a:cubicBezTo>
                  <a:cubicBezTo>
                    <a:pt x="2443" y="3395"/>
                    <a:pt x="2446" y="3398"/>
                    <a:pt x="2449" y="3400"/>
                  </a:cubicBezTo>
                  <a:cubicBezTo>
                    <a:pt x="2450" y="3402"/>
                    <a:pt x="2452" y="3403"/>
                    <a:pt x="2454" y="3404"/>
                  </a:cubicBezTo>
                  <a:cubicBezTo>
                    <a:pt x="2456" y="3405"/>
                    <a:pt x="2457" y="3407"/>
                    <a:pt x="2459" y="3408"/>
                  </a:cubicBezTo>
                  <a:cubicBezTo>
                    <a:pt x="2461" y="3409"/>
                    <a:pt x="2463" y="3411"/>
                    <a:pt x="2465" y="3412"/>
                  </a:cubicBezTo>
                  <a:cubicBezTo>
                    <a:pt x="2467" y="3413"/>
                    <a:pt x="2469" y="3414"/>
                    <a:pt x="2470" y="3415"/>
                  </a:cubicBezTo>
                  <a:cubicBezTo>
                    <a:pt x="2473" y="3416"/>
                    <a:pt x="2475" y="3417"/>
                    <a:pt x="2477" y="3418"/>
                  </a:cubicBezTo>
                  <a:cubicBezTo>
                    <a:pt x="2479" y="3419"/>
                    <a:pt x="2480" y="3420"/>
                    <a:pt x="2482" y="3420"/>
                  </a:cubicBezTo>
                  <a:cubicBezTo>
                    <a:pt x="2484" y="3421"/>
                    <a:pt x="2486" y="3422"/>
                    <a:pt x="2488" y="3423"/>
                  </a:cubicBezTo>
                  <a:cubicBezTo>
                    <a:pt x="2491" y="3423"/>
                    <a:pt x="2493" y="3424"/>
                    <a:pt x="2495" y="3425"/>
                  </a:cubicBezTo>
                  <a:cubicBezTo>
                    <a:pt x="2497" y="3425"/>
                    <a:pt x="2499" y="3426"/>
                    <a:pt x="2501" y="3426"/>
                  </a:cubicBezTo>
                  <a:cubicBezTo>
                    <a:pt x="2503" y="3427"/>
                    <a:pt x="2505" y="3428"/>
                    <a:pt x="2507" y="3428"/>
                  </a:cubicBezTo>
                  <a:cubicBezTo>
                    <a:pt x="2510" y="3428"/>
                    <a:pt x="2512" y="3429"/>
                    <a:pt x="2515" y="3429"/>
                  </a:cubicBezTo>
                  <a:cubicBezTo>
                    <a:pt x="2517" y="3429"/>
                    <a:pt x="2518" y="3430"/>
                    <a:pt x="2520" y="3430"/>
                  </a:cubicBezTo>
                  <a:cubicBezTo>
                    <a:pt x="2529" y="3431"/>
                    <a:pt x="2538" y="3431"/>
                    <a:pt x="2547" y="3430"/>
                  </a:cubicBezTo>
                  <a:cubicBezTo>
                    <a:pt x="2548" y="3430"/>
                    <a:pt x="2550" y="3429"/>
                    <a:pt x="2552" y="3429"/>
                  </a:cubicBezTo>
                  <a:cubicBezTo>
                    <a:pt x="2554" y="3429"/>
                    <a:pt x="2557" y="3428"/>
                    <a:pt x="2559" y="3428"/>
                  </a:cubicBezTo>
                  <a:cubicBezTo>
                    <a:pt x="2562" y="3428"/>
                    <a:pt x="2564" y="3427"/>
                    <a:pt x="2566" y="3426"/>
                  </a:cubicBezTo>
                  <a:cubicBezTo>
                    <a:pt x="2568" y="3426"/>
                    <a:pt x="2570" y="3425"/>
                    <a:pt x="2572" y="3425"/>
                  </a:cubicBezTo>
                  <a:cubicBezTo>
                    <a:pt x="2574" y="3424"/>
                    <a:pt x="2576" y="3423"/>
                    <a:pt x="2578" y="3423"/>
                  </a:cubicBezTo>
                  <a:cubicBezTo>
                    <a:pt x="2580" y="3422"/>
                    <a:pt x="2582" y="3421"/>
                    <a:pt x="2584" y="3420"/>
                  </a:cubicBezTo>
                  <a:cubicBezTo>
                    <a:pt x="2586" y="3420"/>
                    <a:pt x="2588" y="3419"/>
                    <a:pt x="2590" y="3418"/>
                  </a:cubicBezTo>
                  <a:cubicBezTo>
                    <a:pt x="2592" y="3417"/>
                    <a:pt x="2594" y="3416"/>
                    <a:pt x="2596" y="3415"/>
                  </a:cubicBezTo>
                  <a:cubicBezTo>
                    <a:pt x="2598" y="3414"/>
                    <a:pt x="2600" y="3413"/>
                    <a:pt x="2601" y="3412"/>
                  </a:cubicBezTo>
                  <a:cubicBezTo>
                    <a:pt x="2603" y="3411"/>
                    <a:pt x="2605" y="3409"/>
                    <a:pt x="2607" y="3408"/>
                  </a:cubicBezTo>
                  <a:cubicBezTo>
                    <a:pt x="2609" y="3407"/>
                    <a:pt x="2611" y="3405"/>
                    <a:pt x="2613" y="3404"/>
                  </a:cubicBezTo>
                  <a:cubicBezTo>
                    <a:pt x="2614" y="3403"/>
                    <a:pt x="2616" y="3402"/>
                    <a:pt x="2618" y="3400"/>
                  </a:cubicBezTo>
                  <a:cubicBezTo>
                    <a:pt x="2621" y="3398"/>
                    <a:pt x="2624" y="3395"/>
                    <a:pt x="2626" y="3393"/>
                  </a:cubicBezTo>
                  <a:cubicBezTo>
                    <a:pt x="2627" y="3392"/>
                    <a:pt x="2627" y="3392"/>
                    <a:pt x="2628" y="3391"/>
                  </a:cubicBezTo>
                  <a:cubicBezTo>
                    <a:pt x="2923" y="3096"/>
                    <a:pt x="3316" y="2933"/>
                    <a:pt x="3733" y="2933"/>
                  </a:cubicBezTo>
                  <a:cubicBezTo>
                    <a:pt x="4151" y="2933"/>
                    <a:pt x="4544" y="3096"/>
                    <a:pt x="4839" y="3391"/>
                  </a:cubicBezTo>
                  <a:cubicBezTo>
                    <a:pt x="4865" y="3417"/>
                    <a:pt x="4899" y="3431"/>
                    <a:pt x="4933" y="3431"/>
                  </a:cubicBezTo>
                  <a:cubicBezTo>
                    <a:pt x="4951" y="3431"/>
                    <a:pt x="4968" y="3427"/>
                    <a:pt x="4984" y="3420"/>
                  </a:cubicBezTo>
                  <a:cubicBezTo>
                    <a:pt x="5034" y="3400"/>
                    <a:pt x="5067" y="3351"/>
                    <a:pt x="5067" y="3297"/>
                  </a:cubicBezTo>
                  <a:lnTo>
                    <a:pt x="5067" y="631"/>
                  </a:lnTo>
                  <a:cubicBezTo>
                    <a:pt x="5067" y="595"/>
                    <a:pt x="5053" y="561"/>
                    <a:pt x="5028" y="536"/>
                  </a:cubicBezTo>
                  <a:close/>
                  <a:moveTo>
                    <a:pt x="267" y="3009"/>
                  </a:moveTo>
                  <a:lnTo>
                    <a:pt x="267" y="687"/>
                  </a:lnTo>
                  <a:cubicBezTo>
                    <a:pt x="557" y="416"/>
                    <a:pt x="934" y="267"/>
                    <a:pt x="1333" y="267"/>
                  </a:cubicBezTo>
                  <a:cubicBezTo>
                    <a:pt x="1733" y="267"/>
                    <a:pt x="2110" y="416"/>
                    <a:pt x="2400" y="687"/>
                  </a:cubicBezTo>
                  <a:lnTo>
                    <a:pt x="2400" y="3009"/>
                  </a:lnTo>
                  <a:cubicBezTo>
                    <a:pt x="2091" y="2787"/>
                    <a:pt x="1721" y="2667"/>
                    <a:pt x="1333" y="2667"/>
                  </a:cubicBezTo>
                  <a:cubicBezTo>
                    <a:pt x="945" y="2667"/>
                    <a:pt x="576" y="2787"/>
                    <a:pt x="267" y="3009"/>
                  </a:cubicBezTo>
                  <a:close/>
                  <a:moveTo>
                    <a:pt x="4800" y="3009"/>
                  </a:moveTo>
                  <a:cubicBezTo>
                    <a:pt x="4491" y="2787"/>
                    <a:pt x="4121" y="2667"/>
                    <a:pt x="3733" y="2667"/>
                  </a:cubicBezTo>
                  <a:cubicBezTo>
                    <a:pt x="3345" y="2667"/>
                    <a:pt x="2976" y="2787"/>
                    <a:pt x="2667" y="3009"/>
                  </a:cubicBezTo>
                  <a:lnTo>
                    <a:pt x="2667" y="687"/>
                  </a:lnTo>
                  <a:cubicBezTo>
                    <a:pt x="2957" y="416"/>
                    <a:pt x="3334" y="267"/>
                    <a:pt x="3733" y="267"/>
                  </a:cubicBezTo>
                  <a:cubicBezTo>
                    <a:pt x="4133" y="267"/>
                    <a:pt x="4510" y="416"/>
                    <a:pt x="4800" y="687"/>
                  </a:cubicBezTo>
                  <a:lnTo>
                    <a:pt x="4800" y="30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508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-3200389" y="7049"/>
            <a:ext cx="3737664" cy="6858000"/>
            <a:chOff x="2749273" y="0"/>
            <a:chExt cx="3737664" cy="6858000"/>
          </a:xfrm>
        </p:grpSpPr>
        <p:grpSp>
          <p:nvGrpSpPr>
            <p:cNvPr id="40" name="组合 39"/>
            <p:cNvGrpSpPr/>
            <p:nvPr/>
          </p:nvGrpSpPr>
          <p:grpSpPr>
            <a:xfrm>
              <a:off x="2749273" y="0"/>
              <a:ext cx="3737664" cy="6858000"/>
              <a:chOff x="2619683" y="0"/>
              <a:chExt cx="3737664" cy="6858000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2619683" y="0"/>
                <a:ext cx="3642564" cy="6858000"/>
                <a:chOff x="2619683" y="0"/>
                <a:chExt cx="3642564" cy="6858000"/>
              </a:xfrm>
            </p:grpSpPr>
            <p:sp>
              <p:nvSpPr>
                <p:cNvPr id="44" name="矩形: 圆角 43"/>
                <p:cNvSpPr/>
                <p:nvPr/>
              </p:nvSpPr>
              <p:spPr>
                <a:xfrm>
                  <a:off x="2619683" y="0"/>
                  <a:ext cx="3642564" cy="685800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3657420" y="1017797"/>
                  <a:ext cx="2212616" cy="166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6600" b="1" i="1" dirty="0">
                      <a:solidFill>
                        <a:schemeClr val="bg1"/>
                      </a:solidFill>
                    </a:rPr>
                    <a:t>02</a:t>
                  </a:r>
                </a:p>
                <a:p>
                  <a:endPara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3" name="文本框 42"/>
              <p:cNvSpPr txBox="1"/>
              <p:nvPr/>
            </p:nvSpPr>
            <p:spPr>
              <a:xfrm>
                <a:off x="3139361" y="2709018"/>
                <a:ext cx="3217986" cy="1053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2882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技术框架</a:t>
                </a:r>
                <a:endPara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82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+mn-ea"/>
                  </a:rPr>
                  <a:t>Technical Framework</a:t>
                </a:r>
                <a:endParaRPr lang="en-US" altLang="zh-CN" sz="2000" b="1" i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1" name="任意多边形: 形状 40"/>
            <p:cNvSpPr/>
            <p:nvPr/>
          </p:nvSpPr>
          <p:spPr>
            <a:xfrm>
              <a:off x="4390906" y="4732922"/>
              <a:ext cx="546944" cy="607767"/>
            </a:xfrm>
            <a:custGeom>
              <a:avLst/>
              <a:gdLst>
                <a:gd name="T0" fmla="*/ 11110 w 11261"/>
                <a:gd name="T1" fmla="*/ 10553 h 11226"/>
                <a:gd name="T2" fmla="*/ 9203 w 11261"/>
                <a:gd name="T3" fmla="*/ 8512 h 11226"/>
                <a:gd name="T4" fmla="*/ 10401 w 11261"/>
                <a:gd name="T5" fmla="*/ 5199 h 11226"/>
                <a:gd name="T6" fmla="*/ 5200 w 11261"/>
                <a:gd name="T7" fmla="*/ 0 h 11226"/>
                <a:gd name="T8" fmla="*/ 0 w 11261"/>
                <a:gd name="T9" fmla="*/ 5199 h 11226"/>
                <a:gd name="T10" fmla="*/ 5200 w 11261"/>
                <a:gd name="T11" fmla="*/ 10398 h 11226"/>
                <a:gd name="T12" fmla="*/ 7352 w 11261"/>
                <a:gd name="T13" fmla="*/ 9932 h 11226"/>
                <a:gd name="T14" fmla="*/ 7550 w 11261"/>
                <a:gd name="T15" fmla="*/ 9403 h 11226"/>
                <a:gd name="T16" fmla="*/ 7021 w 11261"/>
                <a:gd name="T17" fmla="*/ 9205 h 11226"/>
                <a:gd name="T18" fmla="*/ 5200 w 11261"/>
                <a:gd name="T19" fmla="*/ 9598 h 11226"/>
                <a:gd name="T20" fmla="*/ 800 w 11261"/>
                <a:gd name="T21" fmla="*/ 5199 h 11226"/>
                <a:gd name="T22" fmla="*/ 5200 w 11261"/>
                <a:gd name="T23" fmla="*/ 800 h 11226"/>
                <a:gd name="T24" fmla="*/ 9599 w 11261"/>
                <a:gd name="T25" fmla="*/ 5199 h 11226"/>
                <a:gd name="T26" fmla="*/ 8373 w 11261"/>
                <a:gd name="T27" fmla="*/ 8246 h 11226"/>
                <a:gd name="T28" fmla="*/ 8384 w 11261"/>
                <a:gd name="T29" fmla="*/ 8811 h 11226"/>
                <a:gd name="T30" fmla="*/ 8425 w 11261"/>
                <a:gd name="T31" fmla="*/ 8837 h 11226"/>
                <a:gd name="T32" fmla="*/ 8455 w 11261"/>
                <a:gd name="T33" fmla="*/ 8887 h 11226"/>
                <a:gd name="T34" fmla="*/ 10523 w 11261"/>
                <a:gd name="T35" fmla="*/ 11099 h 11226"/>
                <a:gd name="T36" fmla="*/ 10816 w 11261"/>
                <a:gd name="T37" fmla="*/ 11226 h 11226"/>
                <a:gd name="T38" fmla="*/ 11089 w 11261"/>
                <a:gd name="T39" fmla="*/ 11118 h 11226"/>
                <a:gd name="T40" fmla="*/ 11110 w 11261"/>
                <a:gd name="T41" fmla="*/ 10553 h 1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61" h="11226">
                  <a:moveTo>
                    <a:pt x="11110" y="10553"/>
                  </a:moveTo>
                  <a:lnTo>
                    <a:pt x="9203" y="8512"/>
                  </a:lnTo>
                  <a:cubicBezTo>
                    <a:pt x="9977" y="7581"/>
                    <a:pt x="10401" y="6420"/>
                    <a:pt x="10401" y="5199"/>
                  </a:cubicBezTo>
                  <a:cubicBezTo>
                    <a:pt x="10401" y="2333"/>
                    <a:pt x="8068" y="0"/>
                    <a:pt x="5200" y="0"/>
                  </a:cubicBezTo>
                  <a:cubicBezTo>
                    <a:pt x="2333" y="0"/>
                    <a:pt x="0" y="2333"/>
                    <a:pt x="0" y="5199"/>
                  </a:cubicBezTo>
                  <a:cubicBezTo>
                    <a:pt x="0" y="8065"/>
                    <a:pt x="2333" y="10398"/>
                    <a:pt x="5200" y="10398"/>
                  </a:cubicBezTo>
                  <a:cubicBezTo>
                    <a:pt x="5950" y="10398"/>
                    <a:pt x="6675" y="10241"/>
                    <a:pt x="7352" y="9932"/>
                  </a:cubicBezTo>
                  <a:cubicBezTo>
                    <a:pt x="7554" y="9839"/>
                    <a:pt x="7642" y="9603"/>
                    <a:pt x="7550" y="9403"/>
                  </a:cubicBezTo>
                  <a:cubicBezTo>
                    <a:pt x="7457" y="9200"/>
                    <a:pt x="7221" y="9112"/>
                    <a:pt x="7021" y="9205"/>
                  </a:cubicBezTo>
                  <a:cubicBezTo>
                    <a:pt x="6447" y="9465"/>
                    <a:pt x="5834" y="9598"/>
                    <a:pt x="5200" y="9598"/>
                  </a:cubicBezTo>
                  <a:cubicBezTo>
                    <a:pt x="2774" y="9598"/>
                    <a:pt x="800" y="7624"/>
                    <a:pt x="800" y="5199"/>
                  </a:cubicBezTo>
                  <a:cubicBezTo>
                    <a:pt x="800" y="2774"/>
                    <a:pt x="2774" y="800"/>
                    <a:pt x="5200" y="800"/>
                  </a:cubicBezTo>
                  <a:cubicBezTo>
                    <a:pt x="7625" y="800"/>
                    <a:pt x="9599" y="2774"/>
                    <a:pt x="9599" y="5199"/>
                  </a:cubicBezTo>
                  <a:cubicBezTo>
                    <a:pt x="9599" y="6341"/>
                    <a:pt x="9162" y="7422"/>
                    <a:pt x="8373" y="8246"/>
                  </a:cubicBezTo>
                  <a:cubicBezTo>
                    <a:pt x="8221" y="8405"/>
                    <a:pt x="8225" y="8659"/>
                    <a:pt x="8384" y="8811"/>
                  </a:cubicBezTo>
                  <a:cubicBezTo>
                    <a:pt x="8397" y="8822"/>
                    <a:pt x="8412" y="8826"/>
                    <a:pt x="8425" y="8837"/>
                  </a:cubicBezTo>
                  <a:cubicBezTo>
                    <a:pt x="8436" y="8852"/>
                    <a:pt x="8442" y="8871"/>
                    <a:pt x="8455" y="8887"/>
                  </a:cubicBezTo>
                  <a:lnTo>
                    <a:pt x="10523" y="11099"/>
                  </a:lnTo>
                  <a:cubicBezTo>
                    <a:pt x="10601" y="11183"/>
                    <a:pt x="10708" y="11226"/>
                    <a:pt x="10816" y="11226"/>
                  </a:cubicBezTo>
                  <a:cubicBezTo>
                    <a:pt x="10915" y="11226"/>
                    <a:pt x="11012" y="11189"/>
                    <a:pt x="11089" y="11118"/>
                  </a:cubicBezTo>
                  <a:cubicBezTo>
                    <a:pt x="11252" y="10968"/>
                    <a:pt x="11261" y="10714"/>
                    <a:pt x="11110" y="105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-2991954" y="-7049"/>
            <a:ext cx="3351543" cy="6858000"/>
            <a:chOff x="-38334" y="0"/>
            <a:chExt cx="3351543" cy="6858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-38334" y="0"/>
              <a:ext cx="3283184" cy="6858000"/>
              <a:chOff x="-38334" y="0"/>
              <a:chExt cx="3283184" cy="6858000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-38334" y="0"/>
                <a:ext cx="3283184" cy="6858000"/>
                <a:chOff x="-1" y="18845"/>
                <a:chExt cx="2950234" cy="6858000"/>
              </a:xfrm>
            </p:grpSpPr>
            <p:sp>
              <p:nvSpPr>
                <p:cNvPr id="51" name="矩形: 圆角 50"/>
                <p:cNvSpPr/>
                <p:nvPr/>
              </p:nvSpPr>
              <p:spPr>
                <a:xfrm>
                  <a:off x="-1" y="18845"/>
                  <a:ext cx="2950234" cy="685800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2" name="文本框 51"/>
                <p:cNvSpPr txBox="1"/>
                <p:nvPr/>
              </p:nvSpPr>
              <p:spPr>
                <a:xfrm>
                  <a:off x="397760" y="1069385"/>
                  <a:ext cx="1988233" cy="166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6600" b="1" i="1" dirty="0">
                      <a:solidFill>
                        <a:schemeClr val="bg1"/>
                      </a:solidFill>
                    </a:rPr>
                    <a:t>01</a:t>
                  </a:r>
                </a:p>
                <a:p>
                  <a:endPara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0" name="任意多边形: 形状 49"/>
              <p:cNvSpPr/>
              <p:nvPr/>
            </p:nvSpPr>
            <p:spPr>
              <a:xfrm>
                <a:off x="1002240" y="4732922"/>
                <a:ext cx="606975" cy="537254"/>
              </a:xfrm>
              <a:custGeom>
                <a:avLst/>
                <a:gdLst>
                  <a:gd name="connsiteX0" fmla="*/ 242372 w 608079"/>
                  <a:gd name="connsiteY0" fmla="*/ 20433 h 508346"/>
                  <a:gd name="connsiteX1" fmla="*/ 392503 w 608079"/>
                  <a:gd name="connsiteY1" fmla="*/ 170588 h 508346"/>
                  <a:gd name="connsiteX2" fmla="*/ 316544 w 608079"/>
                  <a:gd name="connsiteY2" fmla="*/ 301084 h 508346"/>
                  <a:gd name="connsiteX3" fmla="*/ 385515 w 608079"/>
                  <a:gd name="connsiteY3" fmla="*/ 326699 h 508346"/>
                  <a:gd name="connsiteX4" fmla="*/ 481288 w 608079"/>
                  <a:gd name="connsiteY4" fmla="*/ 412439 h 508346"/>
                  <a:gd name="connsiteX5" fmla="*/ 457464 w 608079"/>
                  <a:gd name="connsiteY5" fmla="*/ 482572 h 508346"/>
                  <a:gd name="connsiteX6" fmla="*/ 372173 w 608079"/>
                  <a:gd name="connsiteY6" fmla="*/ 502866 h 508346"/>
                  <a:gd name="connsiteX7" fmla="*/ 239592 w 608079"/>
                  <a:gd name="connsiteY7" fmla="*/ 508346 h 508346"/>
                  <a:gd name="connsiteX8" fmla="*/ 237726 w 608079"/>
                  <a:gd name="connsiteY8" fmla="*/ 508346 h 508346"/>
                  <a:gd name="connsiteX9" fmla="*/ 104788 w 608079"/>
                  <a:gd name="connsiteY9" fmla="*/ 502627 h 508346"/>
                  <a:gd name="connsiteX10" fmla="*/ 22753 w 608079"/>
                  <a:gd name="connsiteY10" fmla="*/ 481341 h 508346"/>
                  <a:gd name="connsiteX11" fmla="*/ 5163 w 608079"/>
                  <a:gd name="connsiteY11" fmla="*/ 406879 h 508346"/>
                  <a:gd name="connsiteX12" fmla="*/ 100102 w 608079"/>
                  <a:gd name="connsiteY12" fmla="*/ 324237 h 508346"/>
                  <a:gd name="connsiteX13" fmla="*/ 166690 w 608079"/>
                  <a:gd name="connsiteY13" fmla="*/ 300211 h 508346"/>
                  <a:gd name="connsiteX14" fmla="*/ 92280 w 608079"/>
                  <a:gd name="connsiteY14" fmla="*/ 170588 h 508346"/>
                  <a:gd name="connsiteX15" fmla="*/ 242372 w 608079"/>
                  <a:gd name="connsiteY15" fmla="*/ 20433 h 508346"/>
                  <a:gd name="connsiteX16" fmla="*/ 366125 w 608079"/>
                  <a:gd name="connsiteY16" fmla="*/ 0 h 508346"/>
                  <a:gd name="connsiteX17" fmla="*/ 511901 w 608079"/>
                  <a:gd name="connsiteY17" fmla="*/ 145793 h 508346"/>
                  <a:gd name="connsiteX18" fmla="*/ 482714 w 608079"/>
                  <a:gd name="connsiteY18" fmla="*/ 236741 h 508346"/>
                  <a:gd name="connsiteX19" fmla="*/ 445069 w 608079"/>
                  <a:gd name="connsiteY19" fmla="*/ 273040 h 508346"/>
                  <a:gd name="connsiteX20" fmla="*/ 605934 w 608079"/>
                  <a:gd name="connsiteY20" fmla="*/ 384837 h 508346"/>
                  <a:gd name="connsiteX21" fmla="*/ 581830 w 608079"/>
                  <a:gd name="connsiteY21" fmla="*/ 447785 h 508346"/>
                  <a:gd name="connsiteX22" fmla="*/ 529850 w 608079"/>
                  <a:gd name="connsiteY22" fmla="*/ 463473 h 508346"/>
                  <a:gd name="connsiteX23" fmla="*/ 527904 w 608079"/>
                  <a:gd name="connsiteY23" fmla="*/ 463592 h 508346"/>
                  <a:gd name="connsiteX24" fmla="*/ 514958 w 608079"/>
                  <a:gd name="connsiteY24" fmla="*/ 451479 h 508346"/>
                  <a:gd name="connsiteX25" fmla="*/ 525998 w 608079"/>
                  <a:gd name="connsiteY25" fmla="*/ 437618 h 508346"/>
                  <a:gd name="connsiteX26" fmla="*/ 565708 w 608079"/>
                  <a:gd name="connsiteY26" fmla="*/ 427213 h 508346"/>
                  <a:gd name="connsiteX27" fmla="*/ 580758 w 608079"/>
                  <a:gd name="connsiteY27" fmla="*/ 391787 h 508346"/>
                  <a:gd name="connsiteX28" fmla="*/ 517579 w 608079"/>
                  <a:gd name="connsiteY28" fmla="*/ 330031 h 508346"/>
                  <a:gd name="connsiteX29" fmla="*/ 401864 w 608079"/>
                  <a:gd name="connsiteY29" fmla="*/ 291071 h 508346"/>
                  <a:gd name="connsiteX30" fmla="*/ 401586 w 608079"/>
                  <a:gd name="connsiteY30" fmla="*/ 291031 h 508346"/>
                  <a:gd name="connsiteX31" fmla="*/ 400633 w 608079"/>
                  <a:gd name="connsiteY31" fmla="*/ 290872 h 508346"/>
                  <a:gd name="connsiteX32" fmla="*/ 400514 w 608079"/>
                  <a:gd name="connsiteY32" fmla="*/ 290872 h 508346"/>
                  <a:gd name="connsiteX33" fmla="*/ 390308 w 608079"/>
                  <a:gd name="connsiteY33" fmla="*/ 278481 h 508346"/>
                  <a:gd name="connsiteX34" fmla="*/ 399799 w 608079"/>
                  <a:gd name="connsiteY34" fmla="*/ 265574 h 508346"/>
                  <a:gd name="connsiteX35" fmla="*/ 485811 w 608079"/>
                  <a:gd name="connsiteY35" fmla="*/ 145793 h 508346"/>
                  <a:gd name="connsiteX36" fmla="*/ 366125 w 608079"/>
                  <a:gd name="connsiteY36" fmla="*/ 26132 h 508346"/>
                  <a:gd name="connsiteX37" fmla="*/ 353060 w 608079"/>
                  <a:gd name="connsiteY37" fmla="*/ 13066 h 508346"/>
                  <a:gd name="connsiteX38" fmla="*/ 366125 w 608079"/>
                  <a:gd name="connsiteY38" fmla="*/ 0 h 508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8079" h="508346">
                    <a:moveTo>
                      <a:pt x="242372" y="20433"/>
                    </a:moveTo>
                    <a:cubicBezTo>
                      <a:pt x="325160" y="20433"/>
                      <a:pt x="392503" y="87786"/>
                      <a:pt x="392503" y="170588"/>
                    </a:cubicBezTo>
                    <a:cubicBezTo>
                      <a:pt x="392464" y="224557"/>
                      <a:pt x="363478" y="274397"/>
                      <a:pt x="316544" y="301084"/>
                    </a:cubicBezTo>
                    <a:cubicBezTo>
                      <a:pt x="340289" y="307438"/>
                      <a:pt x="363398" y="316016"/>
                      <a:pt x="385515" y="326699"/>
                    </a:cubicBezTo>
                    <a:cubicBezTo>
                      <a:pt x="415255" y="341115"/>
                      <a:pt x="467112" y="371376"/>
                      <a:pt x="481288" y="412439"/>
                    </a:cubicBezTo>
                    <a:cubicBezTo>
                      <a:pt x="490301" y="438570"/>
                      <a:pt x="481804" y="463470"/>
                      <a:pt x="457464" y="482572"/>
                    </a:cubicBezTo>
                    <a:cubicBezTo>
                      <a:pt x="449880" y="488450"/>
                      <a:pt x="432845" y="496988"/>
                      <a:pt x="372173" y="502866"/>
                    </a:cubicBezTo>
                    <a:cubicBezTo>
                      <a:pt x="335365" y="506400"/>
                      <a:pt x="288312" y="508346"/>
                      <a:pt x="239592" y="508346"/>
                    </a:cubicBezTo>
                    <a:lnTo>
                      <a:pt x="237726" y="508346"/>
                    </a:lnTo>
                    <a:cubicBezTo>
                      <a:pt x="188450" y="508306"/>
                      <a:pt x="141238" y="506281"/>
                      <a:pt x="104788" y="502627"/>
                    </a:cubicBezTo>
                    <a:cubicBezTo>
                      <a:pt x="45783" y="496750"/>
                      <a:pt x="30218" y="488569"/>
                      <a:pt x="22753" y="481341"/>
                    </a:cubicBezTo>
                    <a:cubicBezTo>
                      <a:pt x="637" y="459896"/>
                      <a:pt x="-5637" y="433487"/>
                      <a:pt x="5163" y="406879"/>
                    </a:cubicBezTo>
                    <a:cubicBezTo>
                      <a:pt x="21602" y="366253"/>
                      <a:pt x="71712" y="337660"/>
                      <a:pt x="100102" y="324237"/>
                    </a:cubicBezTo>
                    <a:cubicBezTo>
                      <a:pt x="121504" y="314150"/>
                      <a:pt x="143819" y="306088"/>
                      <a:pt x="166690" y="300211"/>
                    </a:cubicBezTo>
                    <a:cubicBezTo>
                      <a:pt x="120631" y="273285"/>
                      <a:pt x="92320" y="223962"/>
                      <a:pt x="92280" y="170588"/>
                    </a:cubicBezTo>
                    <a:cubicBezTo>
                      <a:pt x="92280" y="87786"/>
                      <a:pt x="159583" y="20433"/>
                      <a:pt x="242372" y="20433"/>
                    </a:cubicBezTo>
                    <a:close/>
                    <a:moveTo>
                      <a:pt x="366125" y="0"/>
                    </a:moveTo>
                    <a:cubicBezTo>
                      <a:pt x="446498" y="0"/>
                      <a:pt x="511901" y="65410"/>
                      <a:pt x="511901" y="145793"/>
                    </a:cubicBezTo>
                    <a:cubicBezTo>
                      <a:pt x="511901" y="178399"/>
                      <a:pt x="501695" y="210211"/>
                      <a:pt x="482714" y="236741"/>
                    </a:cubicBezTo>
                    <a:cubicBezTo>
                      <a:pt x="472469" y="250998"/>
                      <a:pt x="459682" y="263310"/>
                      <a:pt x="445069" y="273040"/>
                    </a:cubicBezTo>
                    <a:cubicBezTo>
                      <a:pt x="517540" y="292024"/>
                      <a:pt x="592552" y="336345"/>
                      <a:pt x="605934" y="384837"/>
                    </a:cubicBezTo>
                    <a:cubicBezTo>
                      <a:pt x="610501" y="401398"/>
                      <a:pt x="609985" y="425744"/>
                      <a:pt x="581830" y="447785"/>
                    </a:cubicBezTo>
                    <a:cubicBezTo>
                      <a:pt x="576469" y="451995"/>
                      <a:pt x="565271" y="458151"/>
                      <a:pt x="529850" y="463473"/>
                    </a:cubicBezTo>
                    <a:cubicBezTo>
                      <a:pt x="529214" y="463552"/>
                      <a:pt x="528579" y="463592"/>
                      <a:pt x="527904" y="463592"/>
                    </a:cubicBezTo>
                    <a:cubicBezTo>
                      <a:pt x="521074" y="463552"/>
                      <a:pt x="515435" y="458310"/>
                      <a:pt x="514958" y="451479"/>
                    </a:cubicBezTo>
                    <a:cubicBezTo>
                      <a:pt x="514442" y="444688"/>
                      <a:pt x="519247" y="438651"/>
                      <a:pt x="525998" y="437618"/>
                    </a:cubicBezTo>
                    <a:cubicBezTo>
                      <a:pt x="557131" y="432972"/>
                      <a:pt x="564556" y="428166"/>
                      <a:pt x="565708" y="427213"/>
                    </a:cubicBezTo>
                    <a:cubicBezTo>
                      <a:pt x="584014" y="412876"/>
                      <a:pt x="583061" y="400128"/>
                      <a:pt x="580758" y="391787"/>
                    </a:cubicBezTo>
                    <a:cubicBezTo>
                      <a:pt x="575358" y="372208"/>
                      <a:pt x="552326" y="349690"/>
                      <a:pt x="517579" y="330031"/>
                    </a:cubicBezTo>
                    <a:cubicBezTo>
                      <a:pt x="482396" y="310134"/>
                      <a:pt x="440184" y="295916"/>
                      <a:pt x="401864" y="291071"/>
                    </a:cubicBezTo>
                    <a:lnTo>
                      <a:pt x="401586" y="291031"/>
                    </a:lnTo>
                    <a:cubicBezTo>
                      <a:pt x="401268" y="290991"/>
                      <a:pt x="400951" y="290951"/>
                      <a:pt x="400633" y="290872"/>
                    </a:cubicBezTo>
                    <a:lnTo>
                      <a:pt x="400514" y="290872"/>
                    </a:lnTo>
                    <a:cubicBezTo>
                      <a:pt x="394676" y="289561"/>
                      <a:pt x="390467" y="284438"/>
                      <a:pt x="390308" y="278481"/>
                    </a:cubicBezTo>
                    <a:cubicBezTo>
                      <a:pt x="390149" y="272524"/>
                      <a:pt x="394081" y="267202"/>
                      <a:pt x="399799" y="265574"/>
                    </a:cubicBezTo>
                    <a:cubicBezTo>
                      <a:pt x="450429" y="251157"/>
                      <a:pt x="485811" y="201911"/>
                      <a:pt x="485811" y="145793"/>
                    </a:cubicBezTo>
                    <a:cubicBezTo>
                      <a:pt x="485811" y="79827"/>
                      <a:pt x="432083" y="26132"/>
                      <a:pt x="366125" y="26132"/>
                    </a:cubicBezTo>
                    <a:cubicBezTo>
                      <a:pt x="358897" y="26132"/>
                      <a:pt x="353060" y="20255"/>
                      <a:pt x="353060" y="13066"/>
                    </a:cubicBezTo>
                    <a:cubicBezTo>
                      <a:pt x="353060" y="5838"/>
                      <a:pt x="358897" y="0"/>
                      <a:pt x="3661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94276" y="2712533"/>
              <a:ext cx="3218933" cy="105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28829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28829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i="1" dirty="0">
                  <a:latin typeface="+mn-ea"/>
                </a:rPr>
                <a:t>Project Overview</a:t>
              </a:r>
              <a:endParaRPr lang="en-US" altLang="zh-CN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874329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系统设计-骑手工作台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骑手模块</a:t>
            </a:r>
          </a:p>
        </p:txBody>
      </p:sp>
      <p:pic>
        <p:nvPicPr>
          <p:cNvPr id="2" name="图片 1" descr="post_object_image_31617517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00" y="850579"/>
            <a:ext cx="2736067" cy="591836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 userDrawn="1"/>
        </p:nvCxnSpPr>
        <p:spPr>
          <a:xfrm flipH="1">
            <a:off x="3516212" y="1710143"/>
            <a:ext cx="2538219" cy="605610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6000995" y="1532023"/>
            <a:ext cx="3188359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/>
              <a:t>切换</a:t>
            </a:r>
            <a:r>
              <a:rPr lang="zh-CN" altLang="en-US">
                <a:cs typeface="Arial" panose="020B0604020202020204" pitchFamily="34" charset="0"/>
              </a:rPr>
              <a:t>开工与收工状态</a:t>
            </a:r>
            <a:endParaRPr lang="zh-CN" altLang="en-US"/>
          </a:p>
        </p:txBody>
      </p:sp>
      <p:pic>
        <p:nvPicPr>
          <p:cNvPr id="5" name="图片 4" descr="post_object_image_40522709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973" y="2030753"/>
            <a:ext cx="3851747" cy="2956674"/>
          </a:xfrm>
          <a:prstGeom prst="rect">
            <a:avLst/>
          </a:prstGeom>
        </p:spPr>
      </p:pic>
      <p:cxnSp>
        <p:nvCxnSpPr>
          <p:cNvPr id="6" name="直接箭头连接符 5"/>
          <p:cNvCxnSpPr/>
          <p:nvPr userDrawn="1"/>
        </p:nvCxnSpPr>
        <p:spPr>
          <a:xfrm flipH="1" flipV="1">
            <a:off x="3507306" y="4399765"/>
            <a:ext cx="1968233" cy="1157784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 userDrawn="1"/>
        </p:nvCxnSpPr>
        <p:spPr>
          <a:xfrm flipV="1">
            <a:off x="844403" y="3295417"/>
            <a:ext cx="1068724" cy="498738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 userDrawn="1"/>
        </p:nvSpPr>
        <p:spPr>
          <a:xfrm>
            <a:off x="425820" y="3936651"/>
            <a:ext cx="112216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/>
              <a:t>接单</a:t>
            </a:r>
            <a:r>
              <a:rPr lang="zh-CN" altLang="en-US">
                <a:cs typeface="Arial" panose="020B0604020202020204" pitchFamily="34" charset="0"/>
              </a:rPr>
              <a:t>概况</a:t>
            </a:r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5600224" y="5423958"/>
            <a:ext cx="4818163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/>
              <a:t>使用</a:t>
            </a:r>
            <a:r>
              <a:rPr lang="zh-CN" altLang="en-US">
                <a:cs typeface="Arial" panose="020B0604020202020204" pitchFamily="34" charset="0"/>
              </a:rPr>
              <a:t>谷歌地图</a:t>
            </a:r>
            <a:r>
              <a:rPr lang="en-US" altLang="zh-CN">
                <a:cs typeface="Arial" panose="020B0604020202020204" pitchFamily="34" charset="0"/>
              </a:rPr>
              <a:t>api</a:t>
            </a:r>
            <a:r>
              <a:rPr lang="zh-CN" altLang="en-US">
                <a:cs typeface="Arial" panose="020B0604020202020204" pitchFamily="34" charset="0"/>
              </a:rPr>
              <a:t>，可以查看设备当前情况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4497751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系统设计-骑手可接订单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骑手模块</a:t>
            </a:r>
          </a:p>
        </p:txBody>
      </p:sp>
      <p:pic>
        <p:nvPicPr>
          <p:cNvPr id="2" name="图片 1" descr="post_object_image_25809854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268" y="850579"/>
            <a:ext cx="3445917" cy="5769908"/>
          </a:xfrm>
          <a:prstGeom prst="rect">
            <a:avLst/>
          </a:prstGeom>
        </p:spPr>
      </p:pic>
      <p:cxnSp>
        <p:nvCxnSpPr>
          <p:cNvPr id="3" name="直接箭头连接符 2"/>
          <p:cNvCxnSpPr/>
          <p:nvPr userDrawn="1"/>
        </p:nvCxnSpPr>
        <p:spPr>
          <a:xfrm>
            <a:off x="4958967" y="5985031"/>
            <a:ext cx="2128541" cy="142496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7274557" y="5985031"/>
            <a:ext cx="2173072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/>
              <a:t>刷新</a:t>
            </a:r>
            <a:r>
              <a:rPr lang="zh-CN" altLang="en-US">
                <a:cs typeface="Arial" panose="020B0604020202020204" pitchFamily="34" charset="0"/>
              </a:rPr>
              <a:t>功能</a:t>
            </a:r>
            <a:endParaRPr lang="zh-CN" altLang="en-US"/>
          </a:p>
        </p:txBody>
      </p:sp>
      <p:cxnSp>
        <p:nvCxnSpPr>
          <p:cNvPr id="5" name="直接箭头连接符 4"/>
          <p:cNvCxnSpPr/>
          <p:nvPr userDrawn="1"/>
        </p:nvCxnSpPr>
        <p:spPr>
          <a:xfrm flipH="1" flipV="1">
            <a:off x="4941177" y="3126202"/>
            <a:ext cx="2146353" cy="249369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7212215" y="3135108"/>
            <a:ext cx="2796494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/>
              <a:t>接单后，在订单页面可以看到该订单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4551187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系统设计-骑手已接订单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骑手模块</a:t>
            </a:r>
          </a:p>
        </p:txBody>
      </p:sp>
      <p:pic>
        <p:nvPicPr>
          <p:cNvPr id="2" name="图片 1" descr="post_object_image_30463468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069" y="666973"/>
            <a:ext cx="2913755" cy="5945476"/>
          </a:xfrm>
          <a:prstGeom prst="rect">
            <a:avLst/>
          </a:prstGeom>
        </p:spPr>
      </p:pic>
      <p:pic>
        <p:nvPicPr>
          <p:cNvPr id="3" name="图片 2" descr="post_object_image_546636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657" y="841058"/>
            <a:ext cx="2880607" cy="5784166"/>
          </a:xfrm>
          <a:prstGeom prst="rect">
            <a:avLst/>
          </a:prstGeom>
        </p:spPr>
      </p:pic>
      <p:cxnSp>
        <p:nvCxnSpPr>
          <p:cNvPr id="4" name="直接箭头连接符 3"/>
          <p:cNvCxnSpPr/>
          <p:nvPr userDrawn="1"/>
        </p:nvCxnSpPr>
        <p:spPr>
          <a:xfrm flipV="1">
            <a:off x="3729957" y="2297941"/>
            <a:ext cx="463115" cy="382959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4193048" y="2030761"/>
            <a:ext cx="2435332" cy="7372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400"/>
              <a:t>配送中的订单</a:t>
            </a:r>
            <a:r>
              <a:rPr lang="zh-CN" altLang="en-US" sz="1400">
                <a:cs typeface="Arial" panose="020B0604020202020204" pitchFamily="34" charset="0"/>
              </a:rPr>
              <a:t>点击已送达后，可以在已送达页面查看</a:t>
            </a:r>
            <a:endParaRPr lang="zh-CN" altLang="en-US" sz="1400"/>
          </a:p>
        </p:txBody>
      </p:sp>
      <p:cxnSp>
        <p:nvCxnSpPr>
          <p:cNvPr id="6" name="直接箭头连接符 5"/>
          <p:cNvCxnSpPr/>
          <p:nvPr userDrawn="1"/>
        </p:nvCxnSpPr>
        <p:spPr>
          <a:xfrm flipV="1">
            <a:off x="6713477" y="1897170"/>
            <a:ext cx="1620898" cy="347335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系统设计-骑手投诉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骑手模块</a:t>
            </a:r>
          </a:p>
        </p:txBody>
      </p:sp>
      <p:pic>
        <p:nvPicPr>
          <p:cNvPr id="2" name="图片 1" descr="post_object_image_15948497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73" y="760397"/>
            <a:ext cx="2884561" cy="5982793"/>
          </a:xfrm>
          <a:prstGeom prst="rect">
            <a:avLst/>
          </a:prstGeom>
        </p:spPr>
      </p:pic>
      <p:cxnSp>
        <p:nvCxnSpPr>
          <p:cNvPr id="3" name="直接箭头连接符 2"/>
          <p:cNvCxnSpPr/>
          <p:nvPr userDrawn="1"/>
        </p:nvCxnSpPr>
        <p:spPr>
          <a:xfrm flipH="1" flipV="1">
            <a:off x="6072243" y="1932794"/>
            <a:ext cx="1807924" cy="525456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 userDrawn="1"/>
        </p:nvSpPr>
        <p:spPr>
          <a:xfrm>
            <a:off x="7942510" y="2289035"/>
            <a:ext cx="3348668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/>
              <a:t>骑手被投诉的数量</a:t>
            </a:r>
          </a:p>
        </p:txBody>
      </p:sp>
      <p:cxnSp>
        <p:nvCxnSpPr>
          <p:cNvPr id="5" name="直接箭头连接符 4"/>
          <p:cNvCxnSpPr/>
          <p:nvPr userDrawn="1"/>
        </p:nvCxnSpPr>
        <p:spPr>
          <a:xfrm flipH="1" flipV="1">
            <a:off x="6161303" y="3179639"/>
            <a:ext cx="1986045" cy="935133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8209691" y="3990087"/>
            <a:ext cx="3045863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/>
              <a:t>被投诉的</a:t>
            </a:r>
            <a:r>
              <a:rPr lang="zh-CN" altLang="en-US">
                <a:cs typeface="Arial" panose="020B0604020202020204" pitchFamily="34" charset="0"/>
              </a:rPr>
              <a:t>具体信息</a:t>
            </a:r>
            <a:endParaRPr lang="zh-CN" altLang="en-US"/>
          </a:p>
        </p:txBody>
      </p:sp>
      <p:cxnSp>
        <p:nvCxnSpPr>
          <p:cNvPr id="7" name="直接箭头连接符 6"/>
          <p:cNvCxnSpPr/>
          <p:nvPr userDrawn="1"/>
        </p:nvCxnSpPr>
        <p:spPr>
          <a:xfrm flipH="1" flipV="1">
            <a:off x="6152397" y="2360284"/>
            <a:ext cx="1558555" cy="2796494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 userDrawn="1"/>
        </p:nvSpPr>
        <p:spPr>
          <a:xfrm>
            <a:off x="7880167" y="5058811"/>
            <a:ext cx="2805400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/>
              <a:t>根据</a:t>
            </a:r>
            <a:r>
              <a:rPr lang="zh-CN" altLang="en-US">
                <a:cs typeface="Arial" panose="020B0604020202020204" pitchFamily="34" charset="0"/>
              </a:rPr>
              <a:t>是否被处罚进行筛选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管理者模块</a:t>
            </a:r>
          </a:p>
        </p:txBody>
      </p:sp>
      <p:pic>
        <p:nvPicPr>
          <p:cNvPr id="4" name="图片 3" descr="post_object_image_14295900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6" y="896439"/>
            <a:ext cx="10945586" cy="5759496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8743156" y="896422"/>
            <a:ext cx="2500313" cy="123745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/>
              <a:t>管理员作为系统的辅助角色，对其他用户起到协调监督，维护公平的作用，主要功能包括售后处理、骑手管理、监督商家审核评论。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4923498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系统设计-管理员信息中心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管理者模块</a:t>
            </a:r>
          </a:p>
        </p:txBody>
      </p:sp>
      <p:pic>
        <p:nvPicPr>
          <p:cNvPr id="2" name="图片 1" descr="post_object_image_10997350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62858"/>
            <a:ext cx="9997678" cy="5795963"/>
          </a:xfrm>
          <a:prstGeom prst="rect">
            <a:avLst/>
          </a:prstGeom>
        </p:spPr>
      </p:pic>
      <p:cxnSp>
        <p:nvCxnSpPr>
          <p:cNvPr id="3" name="直接箭头连接符 2"/>
          <p:cNvCxnSpPr/>
          <p:nvPr userDrawn="1"/>
        </p:nvCxnSpPr>
        <p:spPr>
          <a:xfrm flipV="1">
            <a:off x="6111875" y="4464844"/>
            <a:ext cx="785813" cy="714375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post_object_image_36374086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353" y="2119312"/>
            <a:ext cx="3301603" cy="2107406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6992937" y="4369594"/>
            <a:ext cx="2242889" cy="119888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400"/>
              <a:t>管理员可以选择自己处理的事务，系统根据管理员负责的事务分配任务。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4923498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系统设计-管理员售后处理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管理者模块</a:t>
            </a:r>
          </a:p>
        </p:txBody>
      </p:sp>
      <p:pic>
        <p:nvPicPr>
          <p:cNvPr id="4" name="图片 3" descr="post_object_image_33434423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97" y="760452"/>
            <a:ext cx="10141744" cy="3890963"/>
          </a:xfrm>
          <a:prstGeom prst="rect">
            <a:avLst/>
          </a:prstGeom>
        </p:spPr>
      </p:pic>
      <p:pic>
        <p:nvPicPr>
          <p:cNvPr id="7" name="图片 6" descr="post_object_image_3534727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081" y="2183606"/>
            <a:ext cx="5070815" cy="432435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 userDrawn="1"/>
        </p:nvCxnSpPr>
        <p:spPr>
          <a:xfrm flipH="1">
            <a:off x="7957345" y="3190875"/>
            <a:ext cx="1559718" cy="1202531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7969250" y="4679156"/>
            <a:ext cx="3368996" cy="79883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400"/>
              <a:t>查看</a:t>
            </a:r>
            <a:r>
              <a:rPr lang="zh-CN" altLang="en-US" sz="1400">
                <a:cs typeface="Arial" panose="020B0604020202020204" pitchFamily="34" charset="0"/>
              </a:rPr>
              <a:t>售后处理的具体信息，如果状态为待处理可以设置处理措施、处理原因等</a:t>
            </a:r>
            <a:r>
              <a:rPr lang="zh-CN" altLang="en-US">
                <a:cs typeface="Arial" panose="020B0604020202020204" pitchFamily="34" charset="0"/>
              </a:rPr>
              <a:t>。</a:t>
            </a:r>
            <a:endParaRPr lang="zh-CN" altLang="en-US"/>
          </a:p>
        </p:txBody>
      </p:sp>
      <p:cxnSp>
        <p:nvCxnSpPr>
          <p:cNvPr id="2" name="直接箭头连接符 1"/>
          <p:cNvCxnSpPr/>
          <p:nvPr userDrawn="1"/>
        </p:nvCxnSpPr>
        <p:spPr>
          <a:xfrm flipH="1">
            <a:off x="4941177" y="1496399"/>
            <a:ext cx="2128541" cy="284993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 userDrawn="1"/>
        </p:nvSpPr>
        <p:spPr>
          <a:xfrm>
            <a:off x="7203309" y="1229218"/>
            <a:ext cx="3268513" cy="3067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1400"/>
              <a:t>根据</a:t>
            </a:r>
            <a:r>
              <a:rPr lang="zh-CN" altLang="en-US" sz="1400">
                <a:cs typeface="Arial" panose="020B0604020202020204" pitchFamily="34" charset="0"/>
              </a:rPr>
              <a:t>售后申请状态进行筛选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4923498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系统设计-管理员配送投诉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管理者模块</a:t>
            </a:r>
          </a:p>
        </p:txBody>
      </p:sp>
      <p:pic>
        <p:nvPicPr>
          <p:cNvPr id="2" name="图片 1" descr="post_object_image_38493547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9" y="934672"/>
            <a:ext cx="9505157" cy="3532609"/>
          </a:xfrm>
          <a:prstGeom prst="rect">
            <a:avLst/>
          </a:prstGeom>
        </p:spPr>
      </p:pic>
      <p:pic>
        <p:nvPicPr>
          <p:cNvPr id="5" name="图片 4" descr="post_object_image_26640529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088" y="1536344"/>
            <a:ext cx="4791075" cy="48006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 userDrawn="1"/>
        </p:nvCxnSpPr>
        <p:spPr>
          <a:xfrm>
            <a:off x="4843211" y="4417577"/>
            <a:ext cx="3001332" cy="445302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headEnd type="triangl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7835637" y="4533355"/>
            <a:ext cx="2573843" cy="5219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1400"/>
              <a:t>管理员设置骑手罚款，相应扣除骑手底薪。</a:t>
            </a:r>
          </a:p>
        </p:txBody>
      </p:sp>
      <p:cxnSp>
        <p:nvCxnSpPr>
          <p:cNvPr id="12" name="直接箭头连接符 11"/>
          <p:cNvCxnSpPr/>
          <p:nvPr userDrawn="1"/>
        </p:nvCxnSpPr>
        <p:spPr>
          <a:xfrm flipH="1">
            <a:off x="7301275" y="2814491"/>
            <a:ext cx="1442777" cy="302805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4923498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系统设计-管理员店铺举报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管理者模块</a:t>
            </a:r>
          </a:p>
        </p:txBody>
      </p:sp>
      <p:pic>
        <p:nvPicPr>
          <p:cNvPr id="2" name="图片 1" descr="post_object_image_26940826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9" y="872168"/>
            <a:ext cx="10116402" cy="3872685"/>
          </a:xfrm>
          <a:prstGeom prst="rect">
            <a:avLst/>
          </a:prstGeom>
        </p:spPr>
      </p:pic>
      <p:pic>
        <p:nvPicPr>
          <p:cNvPr id="3" name="图片 2" descr="post_object_image_10366856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13" y="1634310"/>
            <a:ext cx="6457950" cy="48006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 userDrawn="1"/>
        </p:nvCxnSpPr>
        <p:spPr>
          <a:xfrm flipH="1">
            <a:off x="7782201" y="2939176"/>
            <a:ext cx="1647616" cy="454208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 userDrawn="1"/>
        </p:nvCxnSpPr>
        <p:spPr>
          <a:xfrm flipH="1" flipV="1">
            <a:off x="5083674" y="4800536"/>
            <a:ext cx="4176928" cy="890603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9322944" y="5548643"/>
            <a:ext cx="2564937" cy="5219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zh-CN" altLang="en-US" sz="1400"/>
              <a:t>管理员可以给店铺和商家设置不同的惩罚。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4923498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系统设计-管理员评论审核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管理者模块</a:t>
            </a:r>
          </a:p>
        </p:txBody>
      </p:sp>
      <p:pic>
        <p:nvPicPr>
          <p:cNvPr id="2" name="图片 1" descr="post_object_image_23304852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02" y="760397"/>
            <a:ext cx="8534400" cy="2533650"/>
          </a:xfrm>
          <a:prstGeom prst="rect">
            <a:avLst/>
          </a:prstGeom>
        </p:spPr>
      </p:pic>
      <p:pic>
        <p:nvPicPr>
          <p:cNvPr id="3" name="图片 2" descr="post_object_image_36403308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193" y="2596161"/>
            <a:ext cx="5225826" cy="4261839"/>
          </a:xfrm>
          <a:prstGeom prst="rect">
            <a:avLst/>
          </a:prstGeom>
        </p:spPr>
      </p:pic>
      <p:cxnSp>
        <p:nvCxnSpPr>
          <p:cNvPr id="5" name="直接箭头连接符 4"/>
          <p:cNvCxnSpPr/>
          <p:nvPr userDrawn="1"/>
        </p:nvCxnSpPr>
        <p:spPr>
          <a:xfrm flipH="1">
            <a:off x="6392860" y="2075291"/>
            <a:ext cx="1790112" cy="1594180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 userDrawn="1"/>
        </p:nvCxnSpPr>
        <p:spPr>
          <a:xfrm flipH="1">
            <a:off x="6054431" y="5290368"/>
            <a:ext cx="2805400" cy="1006381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8859809" y="5049905"/>
            <a:ext cx="3036957" cy="73723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400"/>
              <a:t>管理员根据评论内容判断评论是否违规，如果违规评论则会被删除。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283182" y="1083"/>
            <a:ext cx="3920357" cy="6858000"/>
            <a:chOff x="8283182" y="1083"/>
            <a:chExt cx="3920357" cy="6858000"/>
          </a:xfrm>
        </p:grpSpPr>
        <p:sp>
          <p:nvSpPr>
            <p:cNvPr id="16" name="矩形: 圆角 15"/>
            <p:cNvSpPr/>
            <p:nvPr/>
          </p:nvSpPr>
          <p:spPr>
            <a:xfrm>
              <a:off x="8283182" y="1083"/>
              <a:ext cx="3908818" cy="6858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9916350" y="1017796"/>
              <a:ext cx="221261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i="1" dirty="0">
                  <a:solidFill>
                    <a:schemeClr val="bg1"/>
                  </a:solidFill>
                </a:rPr>
                <a:t>04</a:t>
              </a:r>
            </a:p>
            <a:p>
              <a:endPara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9442727" y="2709018"/>
              <a:ext cx="2760812" cy="105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829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团队协作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829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i="1" dirty="0">
                  <a:latin typeface="+mn-ea"/>
                </a:rPr>
                <a:t>Team Cooperation</a:t>
              </a:r>
              <a:endParaRPr lang="zh-CN" altLang="en-US" sz="2000" b="1" i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0412974" y="4654675"/>
              <a:ext cx="609684" cy="575150"/>
            </a:xfrm>
            <a:custGeom>
              <a:avLst/>
              <a:gdLst>
                <a:gd name="T0" fmla="*/ 6449 w 6561"/>
                <a:gd name="T1" fmla="*/ 4713 h 6200"/>
                <a:gd name="T2" fmla="*/ 6060 w 6561"/>
                <a:gd name="T3" fmla="*/ 4713 h 6200"/>
                <a:gd name="T4" fmla="*/ 5587 w 6561"/>
                <a:gd name="T5" fmla="*/ 5186 h 6200"/>
                <a:gd name="T6" fmla="*/ 5071 w 6561"/>
                <a:gd name="T7" fmla="*/ 4673 h 6200"/>
                <a:gd name="T8" fmla="*/ 5545 w 6561"/>
                <a:gd name="T9" fmla="*/ 4198 h 6200"/>
                <a:gd name="T10" fmla="*/ 5545 w 6561"/>
                <a:gd name="T11" fmla="*/ 3809 h 6200"/>
                <a:gd name="T12" fmla="*/ 5156 w 6561"/>
                <a:gd name="T13" fmla="*/ 3809 h 6200"/>
                <a:gd name="T14" fmla="*/ 4680 w 6561"/>
                <a:gd name="T15" fmla="*/ 4285 h 6200"/>
                <a:gd name="T16" fmla="*/ 3529 w 6561"/>
                <a:gd name="T17" fmla="*/ 3140 h 6200"/>
                <a:gd name="T18" fmla="*/ 3923 w 6561"/>
                <a:gd name="T19" fmla="*/ 1961 h 6200"/>
                <a:gd name="T20" fmla="*/ 1961 w 6561"/>
                <a:gd name="T21" fmla="*/ 0 h 6200"/>
                <a:gd name="T22" fmla="*/ 0 w 6561"/>
                <a:gd name="T23" fmla="*/ 1962 h 6200"/>
                <a:gd name="T24" fmla="*/ 1961 w 6561"/>
                <a:gd name="T25" fmla="*/ 3924 h 6200"/>
                <a:gd name="T26" fmla="*/ 3148 w 6561"/>
                <a:gd name="T27" fmla="*/ 3524 h 6200"/>
                <a:gd name="T28" fmla="*/ 5713 w 6561"/>
                <a:gd name="T29" fmla="*/ 6089 h 6200"/>
                <a:gd name="T30" fmla="*/ 6103 w 6561"/>
                <a:gd name="T31" fmla="*/ 6089 h 6200"/>
                <a:gd name="T32" fmla="*/ 6103 w 6561"/>
                <a:gd name="T33" fmla="*/ 5700 h 6200"/>
                <a:gd name="T34" fmla="*/ 5977 w 6561"/>
                <a:gd name="T35" fmla="*/ 5574 h 6200"/>
                <a:gd name="T36" fmla="*/ 6451 w 6561"/>
                <a:gd name="T37" fmla="*/ 5101 h 6200"/>
                <a:gd name="T38" fmla="*/ 6449 w 6561"/>
                <a:gd name="T39" fmla="*/ 4713 h 6200"/>
                <a:gd name="T40" fmla="*/ 1961 w 6561"/>
                <a:gd name="T41" fmla="*/ 3378 h 6200"/>
                <a:gd name="T42" fmla="*/ 545 w 6561"/>
                <a:gd name="T43" fmla="*/ 1962 h 6200"/>
                <a:gd name="T44" fmla="*/ 1961 w 6561"/>
                <a:gd name="T45" fmla="*/ 546 h 6200"/>
                <a:gd name="T46" fmla="*/ 3377 w 6561"/>
                <a:gd name="T47" fmla="*/ 1962 h 6200"/>
                <a:gd name="T48" fmla="*/ 1961 w 6561"/>
                <a:gd name="T49" fmla="*/ 3378 h 6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61" h="6200">
                  <a:moveTo>
                    <a:pt x="6449" y="4713"/>
                  </a:moveTo>
                  <a:cubicBezTo>
                    <a:pt x="6339" y="4602"/>
                    <a:pt x="6171" y="4602"/>
                    <a:pt x="6060" y="4713"/>
                  </a:cubicBezTo>
                  <a:lnTo>
                    <a:pt x="5587" y="5186"/>
                  </a:lnTo>
                  <a:lnTo>
                    <a:pt x="5071" y="4673"/>
                  </a:lnTo>
                  <a:lnTo>
                    <a:pt x="5545" y="4198"/>
                  </a:lnTo>
                  <a:cubicBezTo>
                    <a:pt x="5656" y="4088"/>
                    <a:pt x="5656" y="3920"/>
                    <a:pt x="5545" y="3809"/>
                  </a:cubicBezTo>
                  <a:cubicBezTo>
                    <a:pt x="5435" y="3698"/>
                    <a:pt x="5267" y="3698"/>
                    <a:pt x="5156" y="3809"/>
                  </a:cubicBezTo>
                  <a:lnTo>
                    <a:pt x="4680" y="4285"/>
                  </a:lnTo>
                  <a:lnTo>
                    <a:pt x="3529" y="3140"/>
                  </a:lnTo>
                  <a:cubicBezTo>
                    <a:pt x="3776" y="2812"/>
                    <a:pt x="3923" y="2404"/>
                    <a:pt x="3923" y="1961"/>
                  </a:cubicBezTo>
                  <a:cubicBezTo>
                    <a:pt x="3923" y="877"/>
                    <a:pt x="3044" y="0"/>
                    <a:pt x="1961" y="0"/>
                  </a:cubicBezTo>
                  <a:cubicBezTo>
                    <a:pt x="879" y="0"/>
                    <a:pt x="0" y="878"/>
                    <a:pt x="0" y="1962"/>
                  </a:cubicBezTo>
                  <a:cubicBezTo>
                    <a:pt x="0" y="3046"/>
                    <a:pt x="879" y="3924"/>
                    <a:pt x="1961" y="3924"/>
                  </a:cubicBezTo>
                  <a:cubicBezTo>
                    <a:pt x="2408" y="3924"/>
                    <a:pt x="2819" y="3774"/>
                    <a:pt x="3148" y="3524"/>
                  </a:cubicBezTo>
                  <a:lnTo>
                    <a:pt x="5713" y="6089"/>
                  </a:lnTo>
                  <a:cubicBezTo>
                    <a:pt x="5824" y="6200"/>
                    <a:pt x="5992" y="6200"/>
                    <a:pt x="6103" y="6089"/>
                  </a:cubicBezTo>
                  <a:cubicBezTo>
                    <a:pt x="6213" y="5978"/>
                    <a:pt x="6213" y="5810"/>
                    <a:pt x="6103" y="5700"/>
                  </a:cubicBezTo>
                  <a:lnTo>
                    <a:pt x="5977" y="5574"/>
                  </a:lnTo>
                  <a:lnTo>
                    <a:pt x="6451" y="5101"/>
                  </a:lnTo>
                  <a:cubicBezTo>
                    <a:pt x="6561" y="4990"/>
                    <a:pt x="6561" y="4824"/>
                    <a:pt x="6449" y="4713"/>
                  </a:cubicBezTo>
                  <a:close/>
                  <a:moveTo>
                    <a:pt x="1961" y="3378"/>
                  </a:moveTo>
                  <a:cubicBezTo>
                    <a:pt x="1179" y="3378"/>
                    <a:pt x="545" y="2744"/>
                    <a:pt x="545" y="1962"/>
                  </a:cubicBezTo>
                  <a:cubicBezTo>
                    <a:pt x="545" y="1181"/>
                    <a:pt x="1180" y="546"/>
                    <a:pt x="1961" y="546"/>
                  </a:cubicBezTo>
                  <a:cubicBezTo>
                    <a:pt x="2744" y="546"/>
                    <a:pt x="3377" y="1181"/>
                    <a:pt x="3377" y="1962"/>
                  </a:cubicBezTo>
                  <a:cubicBezTo>
                    <a:pt x="3377" y="2744"/>
                    <a:pt x="2744" y="3378"/>
                    <a:pt x="1961" y="33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762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44426" y="-1083"/>
            <a:ext cx="3576736" cy="6858000"/>
            <a:chOff x="5844426" y="-1083"/>
            <a:chExt cx="3576736" cy="6858000"/>
          </a:xfrm>
        </p:grpSpPr>
        <p:grpSp>
          <p:nvGrpSpPr>
            <p:cNvPr id="33" name="组合 32"/>
            <p:cNvGrpSpPr/>
            <p:nvPr/>
          </p:nvGrpSpPr>
          <p:grpSpPr>
            <a:xfrm>
              <a:off x="5844426" y="-1083"/>
              <a:ext cx="3576736" cy="6858000"/>
              <a:chOff x="6053215" y="-1083"/>
              <a:chExt cx="3576736" cy="685800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6053215" y="-1083"/>
                <a:ext cx="3576736" cy="6858000"/>
                <a:chOff x="5832269" y="-1083"/>
                <a:chExt cx="3576736" cy="6858000"/>
              </a:xfrm>
            </p:grpSpPr>
            <p:sp>
              <p:nvSpPr>
                <p:cNvPr id="15" name="矩形: 圆角 14"/>
                <p:cNvSpPr/>
                <p:nvPr/>
              </p:nvSpPr>
              <p:spPr>
                <a:xfrm>
                  <a:off x="5832269" y="-1083"/>
                  <a:ext cx="3576736" cy="68580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6584276" y="1007886"/>
                  <a:ext cx="2212616" cy="166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6600" b="1" i="1" dirty="0">
                      <a:solidFill>
                        <a:schemeClr val="bg1"/>
                      </a:solidFill>
                    </a:rPr>
                    <a:t>03</a:t>
                  </a:r>
                </a:p>
                <a:p>
                  <a:endPara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6572893" y="2709018"/>
                <a:ext cx="2943723" cy="1053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2882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  <a:endPara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2882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+mn-ea"/>
                  </a:rPr>
                  <a:t>System Design</a:t>
                </a:r>
                <a:endParaRPr lang="en-US" altLang="zh-CN" sz="2000" b="1" i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19" name="任意多边形: 形状 18"/>
            <p:cNvSpPr/>
            <p:nvPr/>
          </p:nvSpPr>
          <p:spPr>
            <a:xfrm>
              <a:off x="7359369" y="4732922"/>
              <a:ext cx="686744" cy="496903"/>
            </a:xfrm>
            <a:custGeom>
              <a:avLst/>
              <a:gdLst>
                <a:gd name="T0" fmla="*/ 5028 w 5067"/>
                <a:gd name="T1" fmla="*/ 536 h 3441"/>
                <a:gd name="T2" fmla="*/ 3733 w 5067"/>
                <a:gd name="T3" fmla="*/ 0 h 3441"/>
                <a:gd name="T4" fmla="*/ 2533 w 5067"/>
                <a:gd name="T5" fmla="*/ 448 h 3441"/>
                <a:gd name="T6" fmla="*/ 1333 w 5067"/>
                <a:gd name="T7" fmla="*/ 0 h 3441"/>
                <a:gd name="T8" fmla="*/ 39 w 5067"/>
                <a:gd name="T9" fmla="*/ 536 h 3441"/>
                <a:gd name="T10" fmla="*/ 0 w 5067"/>
                <a:gd name="T11" fmla="*/ 631 h 3441"/>
                <a:gd name="T12" fmla="*/ 0 w 5067"/>
                <a:gd name="T13" fmla="*/ 3297 h 3441"/>
                <a:gd name="T14" fmla="*/ 82 w 5067"/>
                <a:gd name="T15" fmla="*/ 3420 h 3441"/>
                <a:gd name="T16" fmla="*/ 228 w 5067"/>
                <a:gd name="T17" fmla="*/ 3391 h 3441"/>
                <a:gd name="T18" fmla="*/ 1333 w 5067"/>
                <a:gd name="T19" fmla="*/ 2933 h 3441"/>
                <a:gd name="T20" fmla="*/ 2439 w 5067"/>
                <a:gd name="T21" fmla="*/ 3391 h 3441"/>
                <a:gd name="T22" fmla="*/ 2440 w 5067"/>
                <a:gd name="T23" fmla="*/ 3393 h 3441"/>
                <a:gd name="T24" fmla="*/ 2449 w 5067"/>
                <a:gd name="T25" fmla="*/ 3400 h 3441"/>
                <a:gd name="T26" fmla="*/ 2454 w 5067"/>
                <a:gd name="T27" fmla="*/ 3404 h 3441"/>
                <a:gd name="T28" fmla="*/ 2459 w 5067"/>
                <a:gd name="T29" fmla="*/ 3408 h 3441"/>
                <a:gd name="T30" fmla="*/ 2465 w 5067"/>
                <a:gd name="T31" fmla="*/ 3412 h 3441"/>
                <a:gd name="T32" fmla="*/ 2470 w 5067"/>
                <a:gd name="T33" fmla="*/ 3415 h 3441"/>
                <a:gd name="T34" fmla="*/ 2477 w 5067"/>
                <a:gd name="T35" fmla="*/ 3418 h 3441"/>
                <a:gd name="T36" fmla="*/ 2482 w 5067"/>
                <a:gd name="T37" fmla="*/ 3420 h 3441"/>
                <a:gd name="T38" fmla="*/ 2488 w 5067"/>
                <a:gd name="T39" fmla="*/ 3423 h 3441"/>
                <a:gd name="T40" fmla="*/ 2495 w 5067"/>
                <a:gd name="T41" fmla="*/ 3425 h 3441"/>
                <a:gd name="T42" fmla="*/ 2501 w 5067"/>
                <a:gd name="T43" fmla="*/ 3426 h 3441"/>
                <a:gd name="T44" fmla="*/ 2507 w 5067"/>
                <a:gd name="T45" fmla="*/ 3428 h 3441"/>
                <a:gd name="T46" fmla="*/ 2515 w 5067"/>
                <a:gd name="T47" fmla="*/ 3429 h 3441"/>
                <a:gd name="T48" fmla="*/ 2520 w 5067"/>
                <a:gd name="T49" fmla="*/ 3430 h 3441"/>
                <a:gd name="T50" fmla="*/ 2547 w 5067"/>
                <a:gd name="T51" fmla="*/ 3430 h 3441"/>
                <a:gd name="T52" fmla="*/ 2552 w 5067"/>
                <a:gd name="T53" fmla="*/ 3429 h 3441"/>
                <a:gd name="T54" fmla="*/ 2559 w 5067"/>
                <a:gd name="T55" fmla="*/ 3428 h 3441"/>
                <a:gd name="T56" fmla="*/ 2566 w 5067"/>
                <a:gd name="T57" fmla="*/ 3426 h 3441"/>
                <a:gd name="T58" fmla="*/ 2572 w 5067"/>
                <a:gd name="T59" fmla="*/ 3425 h 3441"/>
                <a:gd name="T60" fmla="*/ 2578 w 5067"/>
                <a:gd name="T61" fmla="*/ 3423 h 3441"/>
                <a:gd name="T62" fmla="*/ 2584 w 5067"/>
                <a:gd name="T63" fmla="*/ 3420 h 3441"/>
                <a:gd name="T64" fmla="*/ 2590 w 5067"/>
                <a:gd name="T65" fmla="*/ 3418 h 3441"/>
                <a:gd name="T66" fmla="*/ 2596 w 5067"/>
                <a:gd name="T67" fmla="*/ 3415 h 3441"/>
                <a:gd name="T68" fmla="*/ 2601 w 5067"/>
                <a:gd name="T69" fmla="*/ 3412 h 3441"/>
                <a:gd name="T70" fmla="*/ 2607 w 5067"/>
                <a:gd name="T71" fmla="*/ 3408 h 3441"/>
                <a:gd name="T72" fmla="*/ 2613 w 5067"/>
                <a:gd name="T73" fmla="*/ 3404 h 3441"/>
                <a:gd name="T74" fmla="*/ 2618 w 5067"/>
                <a:gd name="T75" fmla="*/ 3400 h 3441"/>
                <a:gd name="T76" fmla="*/ 2626 w 5067"/>
                <a:gd name="T77" fmla="*/ 3393 h 3441"/>
                <a:gd name="T78" fmla="*/ 2628 w 5067"/>
                <a:gd name="T79" fmla="*/ 3391 h 3441"/>
                <a:gd name="T80" fmla="*/ 3733 w 5067"/>
                <a:gd name="T81" fmla="*/ 2933 h 3441"/>
                <a:gd name="T82" fmla="*/ 4839 w 5067"/>
                <a:gd name="T83" fmla="*/ 3391 h 3441"/>
                <a:gd name="T84" fmla="*/ 4933 w 5067"/>
                <a:gd name="T85" fmla="*/ 3431 h 3441"/>
                <a:gd name="T86" fmla="*/ 4984 w 5067"/>
                <a:gd name="T87" fmla="*/ 3420 h 3441"/>
                <a:gd name="T88" fmla="*/ 5067 w 5067"/>
                <a:gd name="T89" fmla="*/ 3297 h 3441"/>
                <a:gd name="T90" fmla="*/ 5067 w 5067"/>
                <a:gd name="T91" fmla="*/ 631 h 3441"/>
                <a:gd name="T92" fmla="*/ 5028 w 5067"/>
                <a:gd name="T93" fmla="*/ 536 h 3441"/>
                <a:gd name="T94" fmla="*/ 267 w 5067"/>
                <a:gd name="T95" fmla="*/ 3009 h 3441"/>
                <a:gd name="T96" fmla="*/ 267 w 5067"/>
                <a:gd name="T97" fmla="*/ 687 h 3441"/>
                <a:gd name="T98" fmla="*/ 1333 w 5067"/>
                <a:gd name="T99" fmla="*/ 267 h 3441"/>
                <a:gd name="T100" fmla="*/ 2400 w 5067"/>
                <a:gd name="T101" fmla="*/ 687 h 3441"/>
                <a:gd name="T102" fmla="*/ 2400 w 5067"/>
                <a:gd name="T103" fmla="*/ 3009 h 3441"/>
                <a:gd name="T104" fmla="*/ 1333 w 5067"/>
                <a:gd name="T105" fmla="*/ 2667 h 3441"/>
                <a:gd name="T106" fmla="*/ 267 w 5067"/>
                <a:gd name="T107" fmla="*/ 3009 h 3441"/>
                <a:gd name="T108" fmla="*/ 4800 w 5067"/>
                <a:gd name="T109" fmla="*/ 3009 h 3441"/>
                <a:gd name="T110" fmla="*/ 3733 w 5067"/>
                <a:gd name="T111" fmla="*/ 2667 h 3441"/>
                <a:gd name="T112" fmla="*/ 2667 w 5067"/>
                <a:gd name="T113" fmla="*/ 3009 h 3441"/>
                <a:gd name="T114" fmla="*/ 2667 w 5067"/>
                <a:gd name="T115" fmla="*/ 687 h 3441"/>
                <a:gd name="T116" fmla="*/ 3733 w 5067"/>
                <a:gd name="T117" fmla="*/ 267 h 3441"/>
                <a:gd name="T118" fmla="*/ 4800 w 5067"/>
                <a:gd name="T119" fmla="*/ 687 h 3441"/>
                <a:gd name="T120" fmla="*/ 4800 w 5067"/>
                <a:gd name="T121" fmla="*/ 3009 h 3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067" h="3441">
                  <a:moveTo>
                    <a:pt x="5028" y="536"/>
                  </a:moveTo>
                  <a:cubicBezTo>
                    <a:pt x="4682" y="191"/>
                    <a:pt x="4222" y="0"/>
                    <a:pt x="3733" y="0"/>
                  </a:cubicBezTo>
                  <a:cubicBezTo>
                    <a:pt x="3288" y="0"/>
                    <a:pt x="2866" y="158"/>
                    <a:pt x="2533" y="448"/>
                  </a:cubicBezTo>
                  <a:cubicBezTo>
                    <a:pt x="2200" y="158"/>
                    <a:pt x="1779" y="0"/>
                    <a:pt x="1333" y="0"/>
                  </a:cubicBezTo>
                  <a:cubicBezTo>
                    <a:pt x="844" y="0"/>
                    <a:pt x="385" y="191"/>
                    <a:pt x="39" y="536"/>
                  </a:cubicBezTo>
                  <a:cubicBezTo>
                    <a:pt x="14" y="561"/>
                    <a:pt x="0" y="595"/>
                    <a:pt x="0" y="631"/>
                  </a:cubicBezTo>
                  <a:lnTo>
                    <a:pt x="0" y="3297"/>
                  </a:lnTo>
                  <a:cubicBezTo>
                    <a:pt x="0" y="3351"/>
                    <a:pt x="32" y="3400"/>
                    <a:pt x="82" y="3420"/>
                  </a:cubicBezTo>
                  <a:cubicBezTo>
                    <a:pt x="132" y="3441"/>
                    <a:pt x="189" y="3430"/>
                    <a:pt x="228" y="3391"/>
                  </a:cubicBezTo>
                  <a:cubicBezTo>
                    <a:pt x="523" y="3096"/>
                    <a:pt x="916" y="2933"/>
                    <a:pt x="1333" y="2933"/>
                  </a:cubicBezTo>
                  <a:cubicBezTo>
                    <a:pt x="1751" y="2933"/>
                    <a:pt x="2144" y="3096"/>
                    <a:pt x="2439" y="3391"/>
                  </a:cubicBezTo>
                  <a:cubicBezTo>
                    <a:pt x="2439" y="3392"/>
                    <a:pt x="2440" y="3392"/>
                    <a:pt x="2440" y="3393"/>
                  </a:cubicBezTo>
                  <a:cubicBezTo>
                    <a:pt x="2443" y="3395"/>
                    <a:pt x="2446" y="3398"/>
                    <a:pt x="2449" y="3400"/>
                  </a:cubicBezTo>
                  <a:cubicBezTo>
                    <a:pt x="2450" y="3402"/>
                    <a:pt x="2452" y="3403"/>
                    <a:pt x="2454" y="3404"/>
                  </a:cubicBezTo>
                  <a:cubicBezTo>
                    <a:pt x="2456" y="3405"/>
                    <a:pt x="2457" y="3407"/>
                    <a:pt x="2459" y="3408"/>
                  </a:cubicBezTo>
                  <a:cubicBezTo>
                    <a:pt x="2461" y="3409"/>
                    <a:pt x="2463" y="3411"/>
                    <a:pt x="2465" y="3412"/>
                  </a:cubicBezTo>
                  <a:cubicBezTo>
                    <a:pt x="2467" y="3413"/>
                    <a:pt x="2469" y="3414"/>
                    <a:pt x="2470" y="3415"/>
                  </a:cubicBezTo>
                  <a:cubicBezTo>
                    <a:pt x="2473" y="3416"/>
                    <a:pt x="2475" y="3417"/>
                    <a:pt x="2477" y="3418"/>
                  </a:cubicBezTo>
                  <a:cubicBezTo>
                    <a:pt x="2479" y="3419"/>
                    <a:pt x="2480" y="3420"/>
                    <a:pt x="2482" y="3420"/>
                  </a:cubicBezTo>
                  <a:cubicBezTo>
                    <a:pt x="2484" y="3421"/>
                    <a:pt x="2486" y="3422"/>
                    <a:pt x="2488" y="3423"/>
                  </a:cubicBezTo>
                  <a:cubicBezTo>
                    <a:pt x="2491" y="3423"/>
                    <a:pt x="2493" y="3424"/>
                    <a:pt x="2495" y="3425"/>
                  </a:cubicBezTo>
                  <a:cubicBezTo>
                    <a:pt x="2497" y="3425"/>
                    <a:pt x="2499" y="3426"/>
                    <a:pt x="2501" y="3426"/>
                  </a:cubicBezTo>
                  <a:cubicBezTo>
                    <a:pt x="2503" y="3427"/>
                    <a:pt x="2505" y="3428"/>
                    <a:pt x="2507" y="3428"/>
                  </a:cubicBezTo>
                  <a:cubicBezTo>
                    <a:pt x="2510" y="3428"/>
                    <a:pt x="2512" y="3429"/>
                    <a:pt x="2515" y="3429"/>
                  </a:cubicBezTo>
                  <a:cubicBezTo>
                    <a:pt x="2517" y="3429"/>
                    <a:pt x="2518" y="3430"/>
                    <a:pt x="2520" y="3430"/>
                  </a:cubicBezTo>
                  <a:cubicBezTo>
                    <a:pt x="2529" y="3431"/>
                    <a:pt x="2538" y="3431"/>
                    <a:pt x="2547" y="3430"/>
                  </a:cubicBezTo>
                  <a:cubicBezTo>
                    <a:pt x="2548" y="3430"/>
                    <a:pt x="2550" y="3429"/>
                    <a:pt x="2552" y="3429"/>
                  </a:cubicBezTo>
                  <a:cubicBezTo>
                    <a:pt x="2554" y="3429"/>
                    <a:pt x="2557" y="3428"/>
                    <a:pt x="2559" y="3428"/>
                  </a:cubicBezTo>
                  <a:cubicBezTo>
                    <a:pt x="2562" y="3428"/>
                    <a:pt x="2564" y="3427"/>
                    <a:pt x="2566" y="3426"/>
                  </a:cubicBezTo>
                  <a:cubicBezTo>
                    <a:pt x="2568" y="3426"/>
                    <a:pt x="2570" y="3425"/>
                    <a:pt x="2572" y="3425"/>
                  </a:cubicBezTo>
                  <a:cubicBezTo>
                    <a:pt x="2574" y="3424"/>
                    <a:pt x="2576" y="3423"/>
                    <a:pt x="2578" y="3423"/>
                  </a:cubicBezTo>
                  <a:cubicBezTo>
                    <a:pt x="2580" y="3422"/>
                    <a:pt x="2582" y="3421"/>
                    <a:pt x="2584" y="3420"/>
                  </a:cubicBezTo>
                  <a:cubicBezTo>
                    <a:pt x="2586" y="3420"/>
                    <a:pt x="2588" y="3419"/>
                    <a:pt x="2590" y="3418"/>
                  </a:cubicBezTo>
                  <a:cubicBezTo>
                    <a:pt x="2592" y="3417"/>
                    <a:pt x="2594" y="3416"/>
                    <a:pt x="2596" y="3415"/>
                  </a:cubicBezTo>
                  <a:cubicBezTo>
                    <a:pt x="2598" y="3414"/>
                    <a:pt x="2600" y="3413"/>
                    <a:pt x="2601" y="3412"/>
                  </a:cubicBezTo>
                  <a:cubicBezTo>
                    <a:pt x="2603" y="3411"/>
                    <a:pt x="2605" y="3409"/>
                    <a:pt x="2607" y="3408"/>
                  </a:cubicBezTo>
                  <a:cubicBezTo>
                    <a:pt x="2609" y="3407"/>
                    <a:pt x="2611" y="3405"/>
                    <a:pt x="2613" y="3404"/>
                  </a:cubicBezTo>
                  <a:cubicBezTo>
                    <a:pt x="2614" y="3403"/>
                    <a:pt x="2616" y="3402"/>
                    <a:pt x="2618" y="3400"/>
                  </a:cubicBezTo>
                  <a:cubicBezTo>
                    <a:pt x="2621" y="3398"/>
                    <a:pt x="2624" y="3395"/>
                    <a:pt x="2626" y="3393"/>
                  </a:cubicBezTo>
                  <a:cubicBezTo>
                    <a:pt x="2627" y="3392"/>
                    <a:pt x="2627" y="3392"/>
                    <a:pt x="2628" y="3391"/>
                  </a:cubicBezTo>
                  <a:cubicBezTo>
                    <a:pt x="2923" y="3096"/>
                    <a:pt x="3316" y="2933"/>
                    <a:pt x="3733" y="2933"/>
                  </a:cubicBezTo>
                  <a:cubicBezTo>
                    <a:pt x="4151" y="2933"/>
                    <a:pt x="4544" y="3096"/>
                    <a:pt x="4839" y="3391"/>
                  </a:cubicBezTo>
                  <a:cubicBezTo>
                    <a:pt x="4865" y="3417"/>
                    <a:pt x="4899" y="3431"/>
                    <a:pt x="4933" y="3431"/>
                  </a:cubicBezTo>
                  <a:cubicBezTo>
                    <a:pt x="4951" y="3431"/>
                    <a:pt x="4968" y="3427"/>
                    <a:pt x="4984" y="3420"/>
                  </a:cubicBezTo>
                  <a:cubicBezTo>
                    <a:pt x="5034" y="3400"/>
                    <a:pt x="5067" y="3351"/>
                    <a:pt x="5067" y="3297"/>
                  </a:cubicBezTo>
                  <a:lnTo>
                    <a:pt x="5067" y="631"/>
                  </a:lnTo>
                  <a:cubicBezTo>
                    <a:pt x="5067" y="595"/>
                    <a:pt x="5053" y="561"/>
                    <a:pt x="5028" y="536"/>
                  </a:cubicBezTo>
                  <a:close/>
                  <a:moveTo>
                    <a:pt x="267" y="3009"/>
                  </a:moveTo>
                  <a:lnTo>
                    <a:pt x="267" y="687"/>
                  </a:lnTo>
                  <a:cubicBezTo>
                    <a:pt x="557" y="416"/>
                    <a:pt x="934" y="267"/>
                    <a:pt x="1333" y="267"/>
                  </a:cubicBezTo>
                  <a:cubicBezTo>
                    <a:pt x="1733" y="267"/>
                    <a:pt x="2110" y="416"/>
                    <a:pt x="2400" y="687"/>
                  </a:cubicBezTo>
                  <a:lnTo>
                    <a:pt x="2400" y="3009"/>
                  </a:lnTo>
                  <a:cubicBezTo>
                    <a:pt x="2091" y="2787"/>
                    <a:pt x="1721" y="2667"/>
                    <a:pt x="1333" y="2667"/>
                  </a:cubicBezTo>
                  <a:cubicBezTo>
                    <a:pt x="945" y="2667"/>
                    <a:pt x="576" y="2787"/>
                    <a:pt x="267" y="3009"/>
                  </a:cubicBezTo>
                  <a:close/>
                  <a:moveTo>
                    <a:pt x="4800" y="3009"/>
                  </a:moveTo>
                  <a:cubicBezTo>
                    <a:pt x="4491" y="2787"/>
                    <a:pt x="4121" y="2667"/>
                    <a:pt x="3733" y="2667"/>
                  </a:cubicBezTo>
                  <a:cubicBezTo>
                    <a:pt x="3345" y="2667"/>
                    <a:pt x="2976" y="2787"/>
                    <a:pt x="2667" y="3009"/>
                  </a:cubicBezTo>
                  <a:lnTo>
                    <a:pt x="2667" y="687"/>
                  </a:lnTo>
                  <a:cubicBezTo>
                    <a:pt x="2957" y="416"/>
                    <a:pt x="3334" y="267"/>
                    <a:pt x="3733" y="267"/>
                  </a:cubicBezTo>
                  <a:cubicBezTo>
                    <a:pt x="4133" y="267"/>
                    <a:pt x="4510" y="416"/>
                    <a:pt x="4800" y="687"/>
                  </a:cubicBezTo>
                  <a:lnTo>
                    <a:pt x="4800" y="30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softEdge rad="508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749273" y="0"/>
            <a:ext cx="3737664" cy="6858000"/>
            <a:chOff x="2749273" y="0"/>
            <a:chExt cx="3737664" cy="6858000"/>
          </a:xfrm>
        </p:grpSpPr>
        <p:grpSp>
          <p:nvGrpSpPr>
            <p:cNvPr id="7" name="组合 6"/>
            <p:cNvGrpSpPr/>
            <p:nvPr/>
          </p:nvGrpSpPr>
          <p:grpSpPr>
            <a:xfrm>
              <a:off x="2749273" y="0"/>
              <a:ext cx="3737664" cy="6858000"/>
              <a:chOff x="2619683" y="0"/>
              <a:chExt cx="3737664" cy="6858000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619683" y="0"/>
                <a:ext cx="3642564" cy="6858000"/>
                <a:chOff x="2619683" y="0"/>
                <a:chExt cx="3642564" cy="6858000"/>
              </a:xfrm>
            </p:grpSpPr>
            <p:sp>
              <p:nvSpPr>
                <p:cNvPr id="14" name="矩形: 圆角 13"/>
                <p:cNvSpPr/>
                <p:nvPr/>
              </p:nvSpPr>
              <p:spPr>
                <a:xfrm>
                  <a:off x="2619683" y="0"/>
                  <a:ext cx="3642564" cy="685800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3657420" y="1017797"/>
                  <a:ext cx="2212616" cy="166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6600" b="1" i="1" dirty="0">
                      <a:solidFill>
                        <a:schemeClr val="bg1"/>
                      </a:solidFill>
                    </a:rPr>
                    <a:t>02</a:t>
                  </a:r>
                </a:p>
                <a:p>
                  <a:endPara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" name="文本框 3"/>
              <p:cNvSpPr txBox="1"/>
              <p:nvPr/>
            </p:nvSpPr>
            <p:spPr>
              <a:xfrm>
                <a:off x="3139361" y="2709018"/>
                <a:ext cx="3217986" cy="1053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-2882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技术框架</a:t>
                </a:r>
                <a:endPara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indent="-28829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i="1" dirty="0">
                    <a:latin typeface="+mn-ea"/>
                  </a:rPr>
                  <a:t>Technical Framework</a:t>
                </a:r>
                <a:endParaRPr lang="en-US" altLang="zh-CN" sz="2000" b="1" i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13" name="任意多边形: 形状 12"/>
            <p:cNvSpPr/>
            <p:nvPr/>
          </p:nvSpPr>
          <p:spPr>
            <a:xfrm>
              <a:off x="4390906" y="4732922"/>
              <a:ext cx="546944" cy="607767"/>
            </a:xfrm>
            <a:custGeom>
              <a:avLst/>
              <a:gdLst>
                <a:gd name="T0" fmla="*/ 11110 w 11261"/>
                <a:gd name="T1" fmla="*/ 10553 h 11226"/>
                <a:gd name="T2" fmla="*/ 9203 w 11261"/>
                <a:gd name="T3" fmla="*/ 8512 h 11226"/>
                <a:gd name="T4" fmla="*/ 10401 w 11261"/>
                <a:gd name="T5" fmla="*/ 5199 h 11226"/>
                <a:gd name="T6" fmla="*/ 5200 w 11261"/>
                <a:gd name="T7" fmla="*/ 0 h 11226"/>
                <a:gd name="T8" fmla="*/ 0 w 11261"/>
                <a:gd name="T9" fmla="*/ 5199 h 11226"/>
                <a:gd name="T10" fmla="*/ 5200 w 11261"/>
                <a:gd name="T11" fmla="*/ 10398 h 11226"/>
                <a:gd name="T12" fmla="*/ 7352 w 11261"/>
                <a:gd name="T13" fmla="*/ 9932 h 11226"/>
                <a:gd name="T14" fmla="*/ 7550 w 11261"/>
                <a:gd name="T15" fmla="*/ 9403 h 11226"/>
                <a:gd name="T16" fmla="*/ 7021 w 11261"/>
                <a:gd name="T17" fmla="*/ 9205 h 11226"/>
                <a:gd name="T18" fmla="*/ 5200 w 11261"/>
                <a:gd name="T19" fmla="*/ 9598 h 11226"/>
                <a:gd name="T20" fmla="*/ 800 w 11261"/>
                <a:gd name="T21" fmla="*/ 5199 h 11226"/>
                <a:gd name="T22" fmla="*/ 5200 w 11261"/>
                <a:gd name="T23" fmla="*/ 800 h 11226"/>
                <a:gd name="T24" fmla="*/ 9599 w 11261"/>
                <a:gd name="T25" fmla="*/ 5199 h 11226"/>
                <a:gd name="T26" fmla="*/ 8373 w 11261"/>
                <a:gd name="T27" fmla="*/ 8246 h 11226"/>
                <a:gd name="T28" fmla="*/ 8384 w 11261"/>
                <a:gd name="T29" fmla="*/ 8811 h 11226"/>
                <a:gd name="T30" fmla="*/ 8425 w 11261"/>
                <a:gd name="T31" fmla="*/ 8837 h 11226"/>
                <a:gd name="T32" fmla="*/ 8455 w 11261"/>
                <a:gd name="T33" fmla="*/ 8887 h 11226"/>
                <a:gd name="T34" fmla="*/ 10523 w 11261"/>
                <a:gd name="T35" fmla="*/ 11099 h 11226"/>
                <a:gd name="T36" fmla="*/ 10816 w 11261"/>
                <a:gd name="T37" fmla="*/ 11226 h 11226"/>
                <a:gd name="T38" fmla="*/ 11089 w 11261"/>
                <a:gd name="T39" fmla="*/ 11118 h 11226"/>
                <a:gd name="T40" fmla="*/ 11110 w 11261"/>
                <a:gd name="T41" fmla="*/ 10553 h 1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61" h="11226">
                  <a:moveTo>
                    <a:pt x="11110" y="10553"/>
                  </a:moveTo>
                  <a:lnTo>
                    <a:pt x="9203" y="8512"/>
                  </a:lnTo>
                  <a:cubicBezTo>
                    <a:pt x="9977" y="7581"/>
                    <a:pt x="10401" y="6420"/>
                    <a:pt x="10401" y="5199"/>
                  </a:cubicBezTo>
                  <a:cubicBezTo>
                    <a:pt x="10401" y="2333"/>
                    <a:pt x="8068" y="0"/>
                    <a:pt x="5200" y="0"/>
                  </a:cubicBezTo>
                  <a:cubicBezTo>
                    <a:pt x="2333" y="0"/>
                    <a:pt x="0" y="2333"/>
                    <a:pt x="0" y="5199"/>
                  </a:cubicBezTo>
                  <a:cubicBezTo>
                    <a:pt x="0" y="8065"/>
                    <a:pt x="2333" y="10398"/>
                    <a:pt x="5200" y="10398"/>
                  </a:cubicBezTo>
                  <a:cubicBezTo>
                    <a:pt x="5950" y="10398"/>
                    <a:pt x="6675" y="10241"/>
                    <a:pt x="7352" y="9932"/>
                  </a:cubicBezTo>
                  <a:cubicBezTo>
                    <a:pt x="7554" y="9839"/>
                    <a:pt x="7642" y="9603"/>
                    <a:pt x="7550" y="9403"/>
                  </a:cubicBezTo>
                  <a:cubicBezTo>
                    <a:pt x="7457" y="9200"/>
                    <a:pt x="7221" y="9112"/>
                    <a:pt x="7021" y="9205"/>
                  </a:cubicBezTo>
                  <a:cubicBezTo>
                    <a:pt x="6447" y="9465"/>
                    <a:pt x="5834" y="9598"/>
                    <a:pt x="5200" y="9598"/>
                  </a:cubicBezTo>
                  <a:cubicBezTo>
                    <a:pt x="2774" y="9598"/>
                    <a:pt x="800" y="7624"/>
                    <a:pt x="800" y="5199"/>
                  </a:cubicBezTo>
                  <a:cubicBezTo>
                    <a:pt x="800" y="2774"/>
                    <a:pt x="2774" y="800"/>
                    <a:pt x="5200" y="800"/>
                  </a:cubicBezTo>
                  <a:cubicBezTo>
                    <a:pt x="7625" y="800"/>
                    <a:pt x="9599" y="2774"/>
                    <a:pt x="9599" y="5199"/>
                  </a:cubicBezTo>
                  <a:cubicBezTo>
                    <a:pt x="9599" y="6341"/>
                    <a:pt x="9162" y="7422"/>
                    <a:pt x="8373" y="8246"/>
                  </a:cubicBezTo>
                  <a:cubicBezTo>
                    <a:pt x="8221" y="8405"/>
                    <a:pt x="8225" y="8659"/>
                    <a:pt x="8384" y="8811"/>
                  </a:cubicBezTo>
                  <a:cubicBezTo>
                    <a:pt x="8397" y="8822"/>
                    <a:pt x="8412" y="8826"/>
                    <a:pt x="8425" y="8837"/>
                  </a:cubicBezTo>
                  <a:cubicBezTo>
                    <a:pt x="8436" y="8852"/>
                    <a:pt x="8442" y="8871"/>
                    <a:pt x="8455" y="8887"/>
                  </a:cubicBezTo>
                  <a:lnTo>
                    <a:pt x="10523" y="11099"/>
                  </a:lnTo>
                  <a:cubicBezTo>
                    <a:pt x="10601" y="11183"/>
                    <a:pt x="10708" y="11226"/>
                    <a:pt x="10816" y="11226"/>
                  </a:cubicBezTo>
                  <a:cubicBezTo>
                    <a:pt x="10915" y="11226"/>
                    <a:pt x="11012" y="11189"/>
                    <a:pt x="11089" y="11118"/>
                  </a:cubicBezTo>
                  <a:cubicBezTo>
                    <a:pt x="11252" y="10968"/>
                    <a:pt x="11261" y="10714"/>
                    <a:pt x="11110" y="105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14233" y="0"/>
            <a:ext cx="3351543" cy="6858000"/>
            <a:chOff x="-38334" y="0"/>
            <a:chExt cx="3351543" cy="6858000"/>
          </a:xfrm>
        </p:grpSpPr>
        <p:grpSp>
          <p:nvGrpSpPr>
            <p:cNvPr id="9" name="组合 8"/>
            <p:cNvGrpSpPr/>
            <p:nvPr/>
          </p:nvGrpSpPr>
          <p:grpSpPr>
            <a:xfrm>
              <a:off x="-38334" y="0"/>
              <a:ext cx="3283184" cy="6858000"/>
              <a:chOff x="-38334" y="0"/>
              <a:chExt cx="3283184" cy="6858000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-38334" y="0"/>
                <a:ext cx="3283184" cy="6858000"/>
                <a:chOff x="-1" y="18845"/>
                <a:chExt cx="2950234" cy="6858000"/>
              </a:xfrm>
            </p:grpSpPr>
            <p:sp>
              <p:nvSpPr>
                <p:cNvPr id="6" name="矩形: 圆角 5"/>
                <p:cNvSpPr/>
                <p:nvPr/>
              </p:nvSpPr>
              <p:spPr>
                <a:xfrm>
                  <a:off x="-1" y="18845"/>
                  <a:ext cx="2950234" cy="685800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397760" y="1069385"/>
                  <a:ext cx="1988233" cy="166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6600" b="1" i="1" dirty="0">
                      <a:solidFill>
                        <a:schemeClr val="bg1"/>
                      </a:solidFill>
                    </a:rPr>
                    <a:t>01</a:t>
                  </a:r>
                </a:p>
                <a:p>
                  <a:endParaRPr lang="en-US" altLang="zh-CN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" name="任意多边形: 形状 2"/>
              <p:cNvSpPr/>
              <p:nvPr/>
            </p:nvSpPr>
            <p:spPr>
              <a:xfrm>
                <a:off x="1002240" y="4732922"/>
                <a:ext cx="606975" cy="537254"/>
              </a:xfrm>
              <a:custGeom>
                <a:avLst/>
                <a:gdLst>
                  <a:gd name="connsiteX0" fmla="*/ 242372 w 608079"/>
                  <a:gd name="connsiteY0" fmla="*/ 20433 h 508346"/>
                  <a:gd name="connsiteX1" fmla="*/ 392503 w 608079"/>
                  <a:gd name="connsiteY1" fmla="*/ 170588 h 508346"/>
                  <a:gd name="connsiteX2" fmla="*/ 316544 w 608079"/>
                  <a:gd name="connsiteY2" fmla="*/ 301084 h 508346"/>
                  <a:gd name="connsiteX3" fmla="*/ 385515 w 608079"/>
                  <a:gd name="connsiteY3" fmla="*/ 326699 h 508346"/>
                  <a:gd name="connsiteX4" fmla="*/ 481288 w 608079"/>
                  <a:gd name="connsiteY4" fmla="*/ 412439 h 508346"/>
                  <a:gd name="connsiteX5" fmla="*/ 457464 w 608079"/>
                  <a:gd name="connsiteY5" fmla="*/ 482572 h 508346"/>
                  <a:gd name="connsiteX6" fmla="*/ 372173 w 608079"/>
                  <a:gd name="connsiteY6" fmla="*/ 502866 h 508346"/>
                  <a:gd name="connsiteX7" fmla="*/ 239592 w 608079"/>
                  <a:gd name="connsiteY7" fmla="*/ 508346 h 508346"/>
                  <a:gd name="connsiteX8" fmla="*/ 237726 w 608079"/>
                  <a:gd name="connsiteY8" fmla="*/ 508346 h 508346"/>
                  <a:gd name="connsiteX9" fmla="*/ 104788 w 608079"/>
                  <a:gd name="connsiteY9" fmla="*/ 502627 h 508346"/>
                  <a:gd name="connsiteX10" fmla="*/ 22753 w 608079"/>
                  <a:gd name="connsiteY10" fmla="*/ 481341 h 508346"/>
                  <a:gd name="connsiteX11" fmla="*/ 5163 w 608079"/>
                  <a:gd name="connsiteY11" fmla="*/ 406879 h 508346"/>
                  <a:gd name="connsiteX12" fmla="*/ 100102 w 608079"/>
                  <a:gd name="connsiteY12" fmla="*/ 324237 h 508346"/>
                  <a:gd name="connsiteX13" fmla="*/ 166690 w 608079"/>
                  <a:gd name="connsiteY13" fmla="*/ 300211 h 508346"/>
                  <a:gd name="connsiteX14" fmla="*/ 92280 w 608079"/>
                  <a:gd name="connsiteY14" fmla="*/ 170588 h 508346"/>
                  <a:gd name="connsiteX15" fmla="*/ 242372 w 608079"/>
                  <a:gd name="connsiteY15" fmla="*/ 20433 h 508346"/>
                  <a:gd name="connsiteX16" fmla="*/ 366125 w 608079"/>
                  <a:gd name="connsiteY16" fmla="*/ 0 h 508346"/>
                  <a:gd name="connsiteX17" fmla="*/ 511901 w 608079"/>
                  <a:gd name="connsiteY17" fmla="*/ 145793 h 508346"/>
                  <a:gd name="connsiteX18" fmla="*/ 482714 w 608079"/>
                  <a:gd name="connsiteY18" fmla="*/ 236741 h 508346"/>
                  <a:gd name="connsiteX19" fmla="*/ 445069 w 608079"/>
                  <a:gd name="connsiteY19" fmla="*/ 273040 h 508346"/>
                  <a:gd name="connsiteX20" fmla="*/ 605934 w 608079"/>
                  <a:gd name="connsiteY20" fmla="*/ 384837 h 508346"/>
                  <a:gd name="connsiteX21" fmla="*/ 581830 w 608079"/>
                  <a:gd name="connsiteY21" fmla="*/ 447785 h 508346"/>
                  <a:gd name="connsiteX22" fmla="*/ 529850 w 608079"/>
                  <a:gd name="connsiteY22" fmla="*/ 463473 h 508346"/>
                  <a:gd name="connsiteX23" fmla="*/ 527904 w 608079"/>
                  <a:gd name="connsiteY23" fmla="*/ 463592 h 508346"/>
                  <a:gd name="connsiteX24" fmla="*/ 514958 w 608079"/>
                  <a:gd name="connsiteY24" fmla="*/ 451479 h 508346"/>
                  <a:gd name="connsiteX25" fmla="*/ 525998 w 608079"/>
                  <a:gd name="connsiteY25" fmla="*/ 437618 h 508346"/>
                  <a:gd name="connsiteX26" fmla="*/ 565708 w 608079"/>
                  <a:gd name="connsiteY26" fmla="*/ 427213 h 508346"/>
                  <a:gd name="connsiteX27" fmla="*/ 580758 w 608079"/>
                  <a:gd name="connsiteY27" fmla="*/ 391787 h 508346"/>
                  <a:gd name="connsiteX28" fmla="*/ 517579 w 608079"/>
                  <a:gd name="connsiteY28" fmla="*/ 330031 h 508346"/>
                  <a:gd name="connsiteX29" fmla="*/ 401864 w 608079"/>
                  <a:gd name="connsiteY29" fmla="*/ 291071 h 508346"/>
                  <a:gd name="connsiteX30" fmla="*/ 401586 w 608079"/>
                  <a:gd name="connsiteY30" fmla="*/ 291031 h 508346"/>
                  <a:gd name="connsiteX31" fmla="*/ 400633 w 608079"/>
                  <a:gd name="connsiteY31" fmla="*/ 290872 h 508346"/>
                  <a:gd name="connsiteX32" fmla="*/ 400514 w 608079"/>
                  <a:gd name="connsiteY32" fmla="*/ 290872 h 508346"/>
                  <a:gd name="connsiteX33" fmla="*/ 390308 w 608079"/>
                  <a:gd name="connsiteY33" fmla="*/ 278481 h 508346"/>
                  <a:gd name="connsiteX34" fmla="*/ 399799 w 608079"/>
                  <a:gd name="connsiteY34" fmla="*/ 265574 h 508346"/>
                  <a:gd name="connsiteX35" fmla="*/ 485811 w 608079"/>
                  <a:gd name="connsiteY35" fmla="*/ 145793 h 508346"/>
                  <a:gd name="connsiteX36" fmla="*/ 366125 w 608079"/>
                  <a:gd name="connsiteY36" fmla="*/ 26132 h 508346"/>
                  <a:gd name="connsiteX37" fmla="*/ 353060 w 608079"/>
                  <a:gd name="connsiteY37" fmla="*/ 13066 h 508346"/>
                  <a:gd name="connsiteX38" fmla="*/ 366125 w 608079"/>
                  <a:gd name="connsiteY38" fmla="*/ 0 h 508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08079" h="508346">
                    <a:moveTo>
                      <a:pt x="242372" y="20433"/>
                    </a:moveTo>
                    <a:cubicBezTo>
                      <a:pt x="325160" y="20433"/>
                      <a:pt x="392503" y="87786"/>
                      <a:pt x="392503" y="170588"/>
                    </a:cubicBezTo>
                    <a:cubicBezTo>
                      <a:pt x="392464" y="224557"/>
                      <a:pt x="363478" y="274397"/>
                      <a:pt x="316544" y="301084"/>
                    </a:cubicBezTo>
                    <a:cubicBezTo>
                      <a:pt x="340289" y="307438"/>
                      <a:pt x="363398" y="316016"/>
                      <a:pt x="385515" y="326699"/>
                    </a:cubicBezTo>
                    <a:cubicBezTo>
                      <a:pt x="415255" y="341115"/>
                      <a:pt x="467112" y="371376"/>
                      <a:pt x="481288" y="412439"/>
                    </a:cubicBezTo>
                    <a:cubicBezTo>
                      <a:pt x="490301" y="438570"/>
                      <a:pt x="481804" y="463470"/>
                      <a:pt x="457464" y="482572"/>
                    </a:cubicBezTo>
                    <a:cubicBezTo>
                      <a:pt x="449880" y="488450"/>
                      <a:pt x="432845" y="496988"/>
                      <a:pt x="372173" y="502866"/>
                    </a:cubicBezTo>
                    <a:cubicBezTo>
                      <a:pt x="335365" y="506400"/>
                      <a:pt x="288312" y="508346"/>
                      <a:pt x="239592" y="508346"/>
                    </a:cubicBezTo>
                    <a:lnTo>
                      <a:pt x="237726" y="508346"/>
                    </a:lnTo>
                    <a:cubicBezTo>
                      <a:pt x="188450" y="508306"/>
                      <a:pt x="141238" y="506281"/>
                      <a:pt x="104788" y="502627"/>
                    </a:cubicBezTo>
                    <a:cubicBezTo>
                      <a:pt x="45783" y="496750"/>
                      <a:pt x="30218" y="488569"/>
                      <a:pt x="22753" y="481341"/>
                    </a:cubicBezTo>
                    <a:cubicBezTo>
                      <a:pt x="637" y="459896"/>
                      <a:pt x="-5637" y="433487"/>
                      <a:pt x="5163" y="406879"/>
                    </a:cubicBezTo>
                    <a:cubicBezTo>
                      <a:pt x="21602" y="366253"/>
                      <a:pt x="71712" y="337660"/>
                      <a:pt x="100102" y="324237"/>
                    </a:cubicBezTo>
                    <a:cubicBezTo>
                      <a:pt x="121504" y="314150"/>
                      <a:pt x="143819" y="306088"/>
                      <a:pt x="166690" y="300211"/>
                    </a:cubicBezTo>
                    <a:cubicBezTo>
                      <a:pt x="120631" y="273285"/>
                      <a:pt x="92320" y="223962"/>
                      <a:pt x="92280" y="170588"/>
                    </a:cubicBezTo>
                    <a:cubicBezTo>
                      <a:pt x="92280" y="87786"/>
                      <a:pt x="159583" y="20433"/>
                      <a:pt x="242372" y="20433"/>
                    </a:cubicBezTo>
                    <a:close/>
                    <a:moveTo>
                      <a:pt x="366125" y="0"/>
                    </a:moveTo>
                    <a:cubicBezTo>
                      <a:pt x="446498" y="0"/>
                      <a:pt x="511901" y="65410"/>
                      <a:pt x="511901" y="145793"/>
                    </a:cubicBezTo>
                    <a:cubicBezTo>
                      <a:pt x="511901" y="178399"/>
                      <a:pt x="501695" y="210211"/>
                      <a:pt x="482714" y="236741"/>
                    </a:cubicBezTo>
                    <a:cubicBezTo>
                      <a:pt x="472469" y="250998"/>
                      <a:pt x="459682" y="263310"/>
                      <a:pt x="445069" y="273040"/>
                    </a:cubicBezTo>
                    <a:cubicBezTo>
                      <a:pt x="517540" y="292024"/>
                      <a:pt x="592552" y="336345"/>
                      <a:pt x="605934" y="384837"/>
                    </a:cubicBezTo>
                    <a:cubicBezTo>
                      <a:pt x="610501" y="401398"/>
                      <a:pt x="609985" y="425744"/>
                      <a:pt x="581830" y="447785"/>
                    </a:cubicBezTo>
                    <a:cubicBezTo>
                      <a:pt x="576469" y="451995"/>
                      <a:pt x="565271" y="458151"/>
                      <a:pt x="529850" y="463473"/>
                    </a:cubicBezTo>
                    <a:cubicBezTo>
                      <a:pt x="529214" y="463552"/>
                      <a:pt x="528579" y="463592"/>
                      <a:pt x="527904" y="463592"/>
                    </a:cubicBezTo>
                    <a:cubicBezTo>
                      <a:pt x="521074" y="463552"/>
                      <a:pt x="515435" y="458310"/>
                      <a:pt x="514958" y="451479"/>
                    </a:cubicBezTo>
                    <a:cubicBezTo>
                      <a:pt x="514442" y="444688"/>
                      <a:pt x="519247" y="438651"/>
                      <a:pt x="525998" y="437618"/>
                    </a:cubicBezTo>
                    <a:cubicBezTo>
                      <a:pt x="557131" y="432972"/>
                      <a:pt x="564556" y="428166"/>
                      <a:pt x="565708" y="427213"/>
                    </a:cubicBezTo>
                    <a:cubicBezTo>
                      <a:pt x="584014" y="412876"/>
                      <a:pt x="583061" y="400128"/>
                      <a:pt x="580758" y="391787"/>
                    </a:cubicBezTo>
                    <a:cubicBezTo>
                      <a:pt x="575358" y="372208"/>
                      <a:pt x="552326" y="349690"/>
                      <a:pt x="517579" y="330031"/>
                    </a:cubicBezTo>
                    <a:cubicBezTo>
                      <a:pt x="482396" y="310134"/>
                      <a:pt x="440184" y="295916"/>
                      <a:pt x="401864" y="291071"/>
                    </a:cubicBezTo>
                    <a:lnTo>
                      <a:pt x="401586" y="291031"/>
                    </a:lnTo>
                    <a:cubicBezTo>
                      <a:pt x="401268" y="290991"/>
                      <a:pt x="400951" y="290951"/>
                      <a:pt x="400633" y="290872"/>
                    </a:cubicBezTo>
                    <a:lnTo>
                      <a:pt x="400514" y="290872"/>
                    </a:lnTo>
                    <a:cubicBezTo>
                      <a:pt x="394676" y="289561"/>
                      <a:pt x="390467" y="284438"/>
                      <a:pt x="390308" y="278481"/>
                    </a:cubicBezTo>
                    <a:cubicBezTo>
                      <a:pt x="390149" y="272524"/>
                      <a:pt x="394081" y="267202"/>
                      <a:pt x="399799" y="265574"/>
                    </a:cubicBezTo>
                    <a:cubicBezTo>
                      <a:pt x="450429" y="251157"/>
                      <a:pt x="485811" y="201911"/>
                      <a:pt x="485811" y="145793"/>
                    </a:cubicBezTo>
                    <a:cubicBezTo>
                      <a:pt x="485811" y="79827"/>
                      <a:pt x="432083" y="26132"/>
                      <a:pt x="366125" y="26132"/>
                    </a:cubicBezTo>
                    <a:cubicBezTo>
                      <a:pt x="358897" y="26132"/>
                      <a:pt x="353060" y="20255"/>
                      <a:pt x="353060" y="13066"/>
                    </a:cubicBezTo>
                    <a:cubicBezTo>
                      <a:pt x="353060" y="5838"/>
                      <a:pt x="358897" y="0"/>
                      <a:pt x="3661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94276" y="2712533"/>
              <a:ext cx="3218933" cy="1053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28829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28829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i="1" dirty="0">
                  <a:latin typeface="+mn-ea"/>
                </a:rPr>
                <a:t>Project Overview</a:t>
              </a:r>
              <a:endParaRPr lang="en-US" altLang="zh-CN" sz="2000" b="1" i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商家模块</a:t>
            </a:r>
          </a:p>
        </p:txBody>
      </p:sp>
      <p:pic>
        <p:nvPicPr>
          <p:cNvPr id="6" name="图片 5" descr="post_object_image_12100269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3" y="548862"/>
            <a:ext cx="8235043" cy="61397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44147" y="1746386"/>
            <a:ext cx="3456214" cy="37445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家模块核心功能围绕五大中心展开：店铺概况负责展示店铺营业基础信息；订单中心高效处理从接单、决策到配送的完整流程；配券中心全面管理优惠券营销活动；订单售后中心则负责客处理用户评论与售后申请，并为商家提供申诉渠道；商家信息模块则允许商家查看及编辑个人信息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五大模块协同工作，共同赋能商家高效、便捷地开展日常经营活动。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系统设计-商家首页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商家模块</a:t>
            </a:r>
          </a:p>
        </p:txBody>
      </p:sp>
      <p:pic>
        <p:nvPicPr>
          <p:cNvPr id="2" name="图片 1" descr="post_object_image_9654881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95" y="887888"/>
            <a:ext cx="10895098" cy="579339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004673" y="1408789"/>
            <a:ext cx="6672124" cy="134380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004676" y="2870695"/>
            <a:ext cx="8917173" cy="2118051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8785996" y="1408771"/>
            <a:ext cx="2135850" cy="134380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902030" y="5493315"/>
            <a:ext cx="3996328" cy="541050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店铺编号、店铺名称、建立时间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、查看、修改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店铺地址、营业时间、店铺特色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4345577" y="887888"/>
            <a:ext cx="1990328" cy="289848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查看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店铺整体营业概况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8382306" y="893902"/>
            <a:ext cx="1683832" cy="283812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开店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营业</a:t>
            </a:r>
            <a:r>
              <a:rPr lang="en-US" altLang="zh-CN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闭店休息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9" name="直接箭头连接符 8"/>
          <p:cNvCxnSpPr>
            <a:endCxn id="11" idx="0"/>
          </p:cNvCxnSpPr>
          <p:nvPr userDrawn="1"/>
        </p:nvCxnSpPr>
        <p:spPr>
          <a:xfrm>
            <a:off x="6900807" y="4988758"/>
            <a:ext cx="22" cy="504557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3" idx="0"/>
            <a:endCxn id="6" idx="2"/>
          </p:cNvCxnSpPr>
          <p:nvPr userDrawn="1"/>
        </p:nvCxnSpPr>
        <p:spPr>
          <a:xfrm flipH="1" flipV="1">
            <a:off x="5340100" y="1177014"/>
            <a:ext cx="635" cy="231775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 userDrawn="1"/>
        </p:nvCxnSpPr>
        <p:spPr>
          <a:xfrm flipH="1" flipV="1">
            <a:off x="9308850" y="1177713"/>
            <a:ext cx="635" cy="231775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4149810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系统设计-商家配券中心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商家模块</a:t>
            </a:r>
          </a:p>
        </p:txBody>
      </p:sp>
      <p:pic>
        <p:nvPicPr>
          <p:cNvPr id="2" name="图片 1" descr="post_object_image_13438594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2" y="801071"/>
            <a:ext cx="11211396" cy="582919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1823516" y="1715794"/>
            <a:ext cx="9687102" cy="596846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0370600" y="1291368"/>
            <a:ext cx="1140027" cy="350343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823479" y="2390279"/>
            <a:ext cx="9687136" cy="2650727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5756563" y="1151871"/>
            <a:ext cx="1820995" cy="289848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查看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优惠券整体概况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8" name="直接箭头连接符 7"/>
          <p:cNvCxnSpPr/>
          <p:nvPr userDrawn="1"/>
        </p:nvCxnSpPr>
        <p:spPr>
          <a:xfrm flipV="1">
            <a:off x="6667060" y="1441711"/>
            <a:ext cx="0" cy="274108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6667067" y="5356220"/>
            <a:ext cx="2559183" cy="742286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1. 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查看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优惠券详细信息</a:t>
            </a:r>
          </a:p>
          <a:p>
            <a:r>
              <a:rPr lang="en-US" altLang="zh-CN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2.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编辑</a:t>
            </a:r>
            <a:r>
              <a:rPr lang="en-US" altLang="zh-CN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删除</a:t>
            </a:r>
            <a:r>
              <a:rPr lang="en-US" altLang="zh-CN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批量删除优惠券</a:t>
            </a:r>
          </a:p>
          <a:p>
            <a:r>
              <a:rPr lang="en-US" altLang="zh-CN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3.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 分页展示优惠券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11" name="直接箭头连接符 10"/>
          <p:cNvCxnSpPr>
            <a:endCxn id="9" idx="0"/>
          </p:cNvCxnSpPr>
          <p:nvPr userDrawn="1"/>
        </p:nvCxnSpPr>
        <p:spPr>
          <a:xfrm>
            <a:off x="7946573" y="5049030"/>
            <a:ext cx="0" cy="306936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 descr="post_object_image_4053403765"/>
          <p:cNvPicPr>
            <a:picLocks noChangeAspect="1"/>
          </p:cNvPicPr>
          <p:nvPr/>
        </p:nvPicPr>
        <p:blipFill>
          <a:blip r:embed="rId4"/>
          <a:srcRect l="2560" t="2179" r="1164" b="1907"/>
          <a:stretch>
            <a:fillRect/>
          </a:stretch>
        </p:blipFill>
        <p:spPr>
          <a:xfrm>
            <a:off x="1900497" y="5159000"/>
            <a:ext cx="1791154" cy="1524303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</p:pic>
      <p:pic>
        <p:nvPicPr>
          <p:cNvPr id="16" name="图片 15" descr="post_object_image_30266454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402" y="5159000"/>
            <a:ext cx="2014298" cy="1524333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</p:pic>
      <p:sp>
        <p:nvSpPr>
          <p:cNvPr id="18" name="文本框 17"/>
          <p:cNvSpPr txBox="1"/>
          <p:nvPr userDrawn="1"/>
        </p:nvSpPr>
        <p:spPr>
          <a:xfrm>
            <a:off x="259178" y="5666928"/>
            <a:ext cx="1355569" cy="508491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优惠券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类型：</a:t>
            </a:r>
          </a:p>
          <a:p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满减券/折扣券</a:t>
            </a:r>
            <a:endParaRPr lang="zh-CN" altLang="en-US">
              <a:latin typeface="微软雅黑" charset="0"/>
              <a:ea typeface="微软雅黑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/>
          <p:cNvCxnSpPr>
            <a:stCxn id="15" idx="3"/>
            <a:endCxn id="16" idx="1"/>
          </p:cNvCxnSpPr>
          <p:nvPr userDrawn="1"/>
        </p:nvCxnSpPr>
        <p:spPr>
          <a:xfrm>
            <a:off x="3691652" y="5920516"/>
            <a:ext cx="285750" cy="635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 userDrawn="1"/>
        </p:nvCxnSpPr>
        <p:spPr>
          <a:xfrm>
            <a:off x="1614747" y="5921173"/>
            <a:ext cx="285750" cy="635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0175" y="168275"/>
            <a:ext cx="3705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系统设计-商家信息页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商家模块</a:t>
            </a:r>
          </a:p>
        </p:txBody>
      </p:sp>
      <p:pic>
        <p:nvPicPr>
          <p:cNvPr id="6" name="图片 5" descr="屏幕截图 2025-09-03 0902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55" y="978535"/>
            <a:ext cx="10677525" cy="565023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831465" y="2243455"/>
            <a:ext cx="8496300" cy="2808668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356879" y="5679920"/>
            <a:ext cx="3445569" cy="541050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</a:t>
            </a:r>
            <a:r>
              <a:rPr lang="zh-CN" altLang="en-US" sz="14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ID、姓名、注册时间、账号状态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、查看、修改手机号、电子邮箱</a:t>
            </a:r>
          </a:p>
        </p:txBody>
      </p:sp>
      <p:cxnSp>
        <p:nvCxnSpPr>
          <p:cNvPr id="9" name="直接箭头连接符 8"/>
          <p:cNvCxnSpPr>
            <a:endCxn id="11" idx="0"/>
          </p:cNvCxnSpPr>
          <p:nvPr userDrawn="1"/>
        </p:nvCxnSpPr>
        <p:spPr>
          <a:xfrm>
            <a:off x="7079662" y="5052087"/>
            <a:ext cx="1" cy="627833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0175" y="168275"/>
            <a:ext cx="4147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系统设计-商家订单中心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商家模块</a:t>
            </a:r>
          </a:p>
        </p:txBody>
      </p:sp>
      <p:pic>
        <p:nvPicPr>
          <p:cNvPr id="2" name="图片 1" descr="屏幕截图 2025-09-02 1529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1365"/>
            <a:ext cx="6889115" cy="3608705"/>
          </a:xfrm>
          <a:prstGeom prst="rect">
            <a:avLst/>
          </a:prstGeom>
        </p:spPr>
      </p:pic>
      <p:pic>
        <p:nvPicPr>
          <p:cNvPr id="3" name="图片 2" descr="屏幕截图 2025-09-02 153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778" y="3307670"/>
            <a:ext cx="6868160" cy="355028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045210" y="2167255"/>
            <a:ext cx="5478145" cy="995680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631055" y="2167255"/>
            <a:ext cx="1892300" cy="995680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6328410" y="4717415"/>
            <a:ext cx="5863590" cy="159194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1296650" y="4717415"/>
            <a:ext cx="895350" cy="1592580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328410" y="4254500"/>
            <a:ext cx="5791835" cy="33591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1773136" y="3162929"/>
            <a:ext cx="0" cy="826097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 userDrawn="1"/>
        </p:nvSpPr>
        <p:spPr>
          <a:xfrm>
            <a:off x="415170" y="4000478"/>
            <a:ext cx="2722476" cy="1625689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、查看订单列表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、查看订单详细信息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、商家接单功能商家接单功能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、商家拒单功能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5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、自动接单开关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6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、发布配送任务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7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、查看配送及骑手信息</a:t>
            </a:r>
          </a:p>
          <a:p>
            <a:endParaRPr lang="zh-CN" altLang="en-US" sz="1400">
              <a:latin typeface="微软雅黑" charset="0"/>
              <a:ea typeface="微软雅黑" charset="0"/>
              <a:cs typeface="微软雅黑" charset="0"/>
            </a:endParaRPr>
          </a:p>
        </p:txBody>
      </p:sp>
      <p:cxnSp>
        <p:nvCxnSpPr>
          <p:cNvPr id="12" name="直接箭头连接符 11"/>
          <p:cNvCxnSpPr/>
          <p:nvPr userDrawn="1"/>
        </p:nvCxnSpPr>
        <p:spPr>
          <a:xfrm flipV="1">
            <a:off x="8076362" y="3224056"/>
            <a:ext cx="0" cy="896221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7129287" y="2270903"/>
            <a:ext cx="1894205" cy="953135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、查看菜品列表</a:t>
            </a:r>
          </a:p>
          <a:p>
            <a:pPr algn="l"/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、新增菜品功能</a:t>
            </a:r>
          </a:p>
          <a:p>
            <a:pPr algn="l"/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、编辑菜品信息</a:t>
            </a:r>
          </a:p>
          <a:p>
            <a:pPr algn="l"/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、切换菜品售罄状态</a:t>
            </a:r>
          </a:p>
        </p:txBody>
      </p:sp>
      <p:pic>
        <p:nvPicPr>
          <p:cNvPr id="14" name="图片 13" descr="post_object_image_26135579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113" y="3610011"/>
            <a:ext cx="2605430" cy="2135005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</p:pic>
      <p:cxnSp>
        <p:nvCxnSpPr>
          <p:cNvPr id="15" name="直接箭头连接符 14"/>
          <p:cNvCxnSpPr/>
          <p:nvPr userDrawn="1"/>
        </p:nvCxnSpPr>
        <p:spPr>
          <a:xfrm>
            <a:off x="4975672" y="2659439"/>
            <a:ext cx="0" cy="1050197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" name="图片 15" descr="post_object_image_38713972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365" y="760348"/>
            <a:ext cx="2597191" cy="1406853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</p:pic>
      <p:cxnSp>
        <p:nvCxnSpPr>
          <p:cNvPr id="18" name="肘形连接符 17"/>
          <p:cNvCxnSpPr/>
          <p:nvPr userDrawn="1"/>
        </p:nvCxnSpPr>
        <p:spPr>
          <a:xfrm flipV="1">
            <a:off x="6256828" y="1352475"/>
            <a:ext cx="1256120" cy="1233486"/>
          </a:xfrm>
          <a:prstGeom prst="bentConnector3">
            <a:avLst>
              <a:gd name="adj1" fmla="val 50042"/>
            </a:avLst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9" name="图片 18" descr="post_object_image_12746618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2226" y="1166372"/>
            <a:ext cx="2050701" cy="2141294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</p:pic>
      <p:cxnSp>
        <p:nvCxnSpPr>
          <p:cNvPr id="20" name="直接箭头连接符 19"/>
          <p:cNvCxnSpPr/>
          <p:nvPr userDrawn="1"/>
        </p:nvCxnSpPr>
        <p:spPr>
          <a:xfrm flipV="1">
            <a:off x="11878666" y="3191309"/>
            <a:ext cx="0" cy="1097689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0175" y="168275"/>
            <a:ext cx="4008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系统设计-商家订单售后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515599" y="266876"/>
            <a:ext cx="16049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/>
              <a:t>商家模块</a:t>
            </a:r>
          </a:p>
        </p:txBody>
      </p:sp>
      <p:pic>
        <p:nvPicPr>
          <p:cNvPr id="2" name="图片 1" descr="屏幕截图 2025-09-03 1107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6656"/>
            <a:ext cx="5620385" cy="3339465"/>
          </a:xfrm>
          <a:prstGeom prst="rect">
            <a:avLst/>
          </a:prstGeom>
        </p:spPr>
      </p:pic>
      <p:pic>
        <p:nvPicPr>
          <p:cNvPr id="3" name="图片 2" descr="屏幕截图 2025-09-03 094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166" y="3694131"/>
            <a:ext cx="6182360" cy="3221990"/>
          </a:xfrm>
          <a:prstGeom prst="rect">
            <a:avLst/>
          </a:prstGeom>
        </p:spPr>
      </p:pic>
      <p:pic>
        <p:nvPicPr>
          <p:cNvPr id="4" name="图片 3" descr="屏幕截图 2025-09-03 0933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880" y="761365"/>
            <a:ext cx="6203315" cy="30861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724535" y="4888865"/>
            <a:ext cx="4785360" cy="33591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724535" y="4552950"/>
            <a:ext cx="4785360" cy="33591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067810" y="2029460"/>
            <a:ext cx="4772025" cy="33591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067810" y="2407920"/>
            <a:ext cx="4772025" cy="56959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210425" y="5012690"/>
            <a:ext cx="4795520" cy="33591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7210425" y="5405120"/>
            <a:ext cx="4795520" cy="37782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914265" y="4895215"/>
            <a:ext cx="595630" cy="32956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1506835" y="5405120"/>
            <a:ext cx="499110" cy="37782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8312150" y="2407920"/>
            <a:ext cx="527685" cy="569595"/>
          </a:xfrm>
          <a:prstGeom prst="rect">
            <a:avLst/>
          </a:prstGeom>
          <a:noFill/>
          <a:ln w="12700" cap="flat" cmpd="sng" algn="ctr">
            <a:solidFill>
              <a:schemeClr val="phClr"/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15" name="直接箭头连接符 14"/>
          <p:cNvCxnSpPr/>
          <p:nvPr userDrawn="1"/>
        </p:nvCxnSpPr>
        <p:spPr>
          <a:xfrm flipV="1">
            <a:off x="1116786" y="3519169"/>
            <a:ext cx="0" cy="737792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 descr="post_object_image_985685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81" y="5405157"/>
            <a:ext cx="2088837" cy="1267434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</p:pic>
      <p:cxnSp>
        <p:nvCxnSpPr>
          <p:cNvPr id="19" name="肘形连接符 18"/>
          <p:cNvCxnSpPr>
            <a:stCxn id="12" idx="2"/>
          </p:cNvCxnSpPr>
          <p:nvPr userDrawn="1"/>
        </p:nvCxnSpPr>
        <p:spPr>
          <a:xfrm rot="5400000">
            <a:off x="3845421" y="4229277"/>
            <a:ext cx="371156" cy="2362162"/>
          </a:xfrm>
          <a:prstGeom prst="bentConnector2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0" name="图片 19" descr="post_object_image_40755229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527" y="5782898"/>
            <a:ext cx="2022652" cy="971579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</p:pic>
      <p:cxnSp>
        <p:nvCxnSpPr>
          <p:cNvPr id="23" name="肘形连接符 22"/>
          <p:cNvCxnSpPr>
            <a:endCxn id="20" idx="3"/>
          </p:cNvCxnSpPr>
          <p:nvPr userDrawn="1"/>
        </p:nvCxnSpPr>
        <p:spPr>
          <a:xfrm rot="5400000">
            <a:off x="4847222" y="5698898"/>
            <a:ext cx="1051747" cy="87832"/>
          </a:xfrm>
          <a:prstGeom prst="bentConnector2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 userDrawn="1"/>
        </p:nvCxnSpPr>
        <p:spPr>
          <a:xfrm>
            <a:off x="8925090" y="1097778"/>
            <a:ext cx="735565" cy="1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9660683" y="894083"/>
            <a:ext cx="1538605" cy="737235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、查看评论列表</a:t>
            </a:r>
          </a:p>
          <a:p>
            <a:pPr algn="l"/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、回复评论功能</a:t>
            </a:r>
          </a:p>
          <a:p>
            <a:pPr algn="l"/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、评论筛选功能</a:t>
            </a:r>
          </a:p>
        </p:txBody>
      </p:sp>
      <p:pic>
        <p:nvPicPr>
          <p:cNvPr id="26" name="图片 25" descr="post_object_image_28996673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184" y="690299"/>
            <a:ext cx="1709735" cy="1998563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</p:pic>
      <p:cxnSp>
        <p:nvCxnSpPr>
          <p:cNvPr id="27" name="直接箭头连接符 26"/>
          <p:cNvCxnSpPr>
            <a:stCxn id="13" idx="1"/>
          </p:cNvCxnSpPr>
          <p:nvPr userDrawn="1"/>
        </p:nvCxnSpPr>
        <p:spPr>
          <a:xfrm flipV="1">
            <a:off x="11506835" y="3900757"/>
            <a:ext cx="99814" cy="1693275"/>
          </a:xfrm>
          <a:prstGeom prst="straightConnector1">
            <a:avLst/>
          </a:prstGeom>
          <a:ln w="19050" cap="flat" cmpd="sng" algn="ctr">
            <a:solidFill>
              <a:schemeClr val="phClr"/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 userDrawn="1"/>
        </p:nvSpPr>
        <p:spPr>
          <a:xfrm>
            <a:off x="7099948" y="6008672"/>
            <a:ext cx="2451862" cy="520078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、查看售后申请列表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、处理售后申请</a:t>
            </a:r>
          </a:p>
          <a:p>
            <a:endParaRPr lang="zh-CN" altLang="en-US" sz="140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9" name="图片 28" descr="post_object_image_802138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5503" y="2029480"/>
            <a:ext cx="2050387" cy="1871264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</p:pic>
      <p:cxnSp>
        <p:nvCxnSpPr>
          <p:cNvPr id="30" name="肘形连接符 29"/>
          <p:cNvCxnSpPr>
            <a:stCxn id="14" idx="2"/>
          </p:cNvCxnSpPr>
          <p:nvPr userDrawn="1"/>
        </p:nvCxnSpPr>
        <p:spPr>
          <a:xfrm rot="5400000" flipH="1">
            <a:off x="5492278" y="-106200"/>
            <a:ext cx="509237" cy="5658192"/>
          </a:xfrm>
          <a:prstGeom prst="bentConnector4">
            <a:avLst>
              <a:gd name="adj1" fmla="val -46761"/>
              <a:gd name="adj2" fmla="val 52320"/>
            </a:avLst>
          </a:prstGeom>
          <a:ln w="19050" cap="flat" cmpd="sng" algn="ctr">
            <a:solidFill>
              <a:srgbClr val="FF6F0A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234109" y="2598479"/>
            <a:ext cx="1969051" cy="920690"/>
          </a:xfrm>
          <a:prstGeom prst="rect">
            <a:avLst/>
          </a:prstGeom>
          <a:ln>
            <a:solidFill>
              <a:srgbClr val="FF6F0A">
                <a:alpha val="100000"/>
              </a:srgb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、查看处罚记录列表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、查看处罚详情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、处罚申诉功能</a:t>
            </a:r>
          </a:p>
          <a:p>
            <a:r>
              <a:rPr lang="en-US" altLang="zh-CN" sz="1400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 sz="1400">
                <a:latin typeface="微软雅黑" charset="0"/>
                <a:ea typeface="微软雅黑" charset="0"/>
                <a:cs typeface="微软雅黑" charset="0"/>
              </a:rPr>
              <a:t>、处罚记录筛选</a:t>
            </a: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24468" y="2114843"/>
            <a:ext cx="4180254" cy="1740066"/>
          </a:xfrm>
        </p:spPr>
        <p:txBody>
          <a:bodyPr wrap="square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团队协作</a:t>
            </a:r>
            <a:br>
              <a:rPr lang="en-US" altLang="zh-CN" dirty="0"/>
            </a:br>
            <a:r>
              <a:rPr lang="en-US" altLang="zh-CN" b="0" dirty="0">
                <a:solidFill>
                  <a:schemeClr val="accent1"/>
                </a:solidFill>
                <a:latin typeface="+mn-ea"/>
              </a:rPr>
              <a:t>Team Cooperation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团队协作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48426" y="266876"/>
            <a:ext cx="579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分为三个开发小组，同时进行不同功能模块的开发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3013630"/>
            <a:ext cx="2509839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87829" y="1091771"/>
            <a:ext cx="3603134" cy="17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800" b="1" dirty="0">
                <a:latin typeface="+mn-ea"/>
              </a:rPr>
              <a:t>项目管理</a:t>
            </a:r>
            <a:r>
              <a:rPr lang="en-US" altLang="zh-CN" sz="2800" b="1" dirty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使用飞书进行不同组任务的发布和管理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353" y="1402459"/>
            <a:ext cx="8270647" cy="4624582"/>
          </a:xfrm>
          <a:prstGeom prst="rect">
            <a:avLst/>
          </a:prstGeom>
          <a:effectLst>
            <a:outerShdw blurRad="152400" dist="508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26" name="文本框 25"/>
          <p:cNvSpPr txBox="1"/>
          <p:nvPr/>
        </p:nvSpPr>
        <p:spPr>
          <a:xfrm>
            <a:off x="287829" y="3714750"/>
            <a:ext cx="377666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项目进度一目了然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对进展和时间预期明确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团队协作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48426" y="266876"/>
            <a:ext cx="579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分为三个开发小组，同时进行不同功能模块的开发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3013630"/>
            <a:ext cx="2509839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87829" y="1091771"/>
            <a:ext cx="3603134" cy="17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800" b="1" dirty="0">
                <a:latin typeface="+mn-ea"/>
              </a:rPr>
              <a:t>版本管理</a:t>
            </a:r>
            <a:r>
              <a:rPr lang="en-US" altLang="zh-CN" sz="2800" b="1" dirty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通过</a:t>
            </a:r>
            <a:r>
              <a:rPr lang="en-US" altLang="zh-CN" sz="2400" dirty="0">
                <a:latin typeface="+mn-ea"/>
              </a:rPr>
              <a:t>Git + GitHub</a:t>
            </a:r>
            <a:r>
              <a:rPr lang="zh-CN" altLang="en-US" sz="2400" dirty="0">
                <a:latin typeface="+mn-ea"/>
              </a:rPr>
              <a:t>进行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代码共享以及版本控制</a:t>
            </a:r>
            <a:endParaRPr lang="en-US" altLang="zh-CN" sz="2400" dirty="0"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7829" y="3714750"/>
            <a:ext cx="3776663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版本控制清晰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更能进行独立功能的开发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322" y="865861"/>
            <a:ext cx="786166" cy="7861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8" r="90106" b="-1"/>
          <a:stretch>
            <a:fillRect/>
          </a:stretch>
        </p:blipFill>
        <p:spPr>
          <a:xfrm rot="16200000">
            <a:off x="7523636" y="-1256043"/>
            <a:ext cx="1017112" cy="7142825"/>
          </a:xfrm>
          <a:prstGeom prst="rect">
            <a:avLst/>
          </a:prstGeom>
          <a:effectLst>
            <a:outerShdw blurRad="152400" dist="50800" dir="54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600" y="3207493"/>
            <a:ext cx="7197183" cy="3383631"/>
          </a:xfrm>
          <a:prstGeom prst="rect">
            <a:avLst/>
          </a:prstGeom>
          <a:effectLst>
            <a:outerShdw blurRad="152400" dist="50800" dir="5400000" algn="ctr" rotWithShape="0">
              <a:srgbClr val="000000">
                <a:alpha val="43137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团队协作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448426" y="266876"/>
            <a:ext cx="579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分为三个开发小组，同时进行不同功能模块的开发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3013630"/>
            <a:ext cx="2509839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87829" y="1091771"/>
            <a:ext cx="3603134" cy="17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800" b="1" dirty="0">
                <a:latin typeface="+mn-ea"/>
              </a:rPr>
              <a:t>进度对齐</a:t>
            </a:r>
            <a:r>
              <a:rPr lang="en-US" altLang="zh-CN" sz="2800" b="1" dirty="0">
                <a:latin typeface="+mn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不定期进行会议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同步不同组之间进度</a:t>
            </a:r>
            <a:endParaRPr lang="en-US" altLang="zh-CN" sz="2400" dirty="0"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1366" y="4870820"/>
            <a:ext cx="527000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增强不同模块之间的联系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减少开发过程中可能出现的功能冲突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387" y="1855701"/>
            <a:ext cx="8480613" cy="3424222"/>
          </a:xfrm>
          <a:prstGeom prst="rect">
            <a:avLst/>
          </a:prstGeom>
          <a:effectLst>
            <a:outerShdw blurRad="152400" dist="50800" dir="5400000" algn="ctr" rotWithShape="0">
              <a:srgbClr val="000000">
                <a:alpha val="43137"/>
              </a:srgb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7024468" y="2114843"/>
            <a:ext cx="4180254" cy="1740066"/>
          </a:xfrm>
        </p:spPr>
        <p:txBody>
          <a:bodyPr wrap="square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项目概述</a:t>
            </a:r>
            <a:br>
              <a:rPr lang="en-US" altLang="zh-CN" dirty="0"/>
            </a:br>
            <a:r>
              <a:rPr lang="en-US" altLang="zh-CN" b="0" dirty="0">
                <a:solidFill>
                  <a:schemeClr val="accent1"/>
                </a:solidFill>
                <a:latin typeface="+mn-ea"/>
              </a:rPr>
              <a:t>Project Overview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1748" y="633045"/>
            <a:ext cx="4488376" cy="1657201"/>
          </a:xfrm>
        </p:spPr>
        <p:txBody>
          <a:bodyPr wrap="square">
            <a:normAutofit fontScale="90000"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Thank</a:t>
            </a:r>
            <a:r>
              <a:rPr lang="en-US" altLang="zh-CN" dirty="0">
                <a:solidFill>
                  <a:schemeClr val="accent1"/>
                </a:solidFill>
              </a:rPr>
              <a:t>s</a:t>
            </a:r>
            <a:r>
              <a:rPr lang="en-US" dirty="0"/>
              <a:t> For Listening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54745" y="2726976"/>
            <a:ext cx="6850967" cy="707886"/>
            <a:chOff x="468923" y="3479597"/>
            <a:chExt cx="6850967" cy="707886"/>
          </a:xfrm>
        </p:grpSpPr>
        <p:sp>
          <p:nvSpPr>
            <p:cNvPr id="9" name="矩形 8"/>
            <p:cNvSpPr/>
            <p:nvPr/>
          </p:nvSpPr>
          <p:spPr>
            <a:xfrm flipV="1">
              <a:off x="468923" y="4141764"/>
              <a:ext cx="5936566" cy="4571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720949" y="3479597"/>
              <a:ext cx="55989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+mn-ea"/>
                </a:rPr>
                <a:t>敬请批评指正</a:t>
              </a:r>
              <a:r>
                <a:rPr lang="en-US" altLang="zh-CN" sz="4000" dirty="0">
                  <a:latin typeface="+mn-ea"/>
                </a:rPr>
                <a:t>~</a:t>
              </a:r>
              <a:endParaRPr lang="zh-CN" altLang="en-US" sz="4000" dirty="0">
                <a:latin typeface="+mn-ea"/>
              </a:endParaRPr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22555" y="3912986"/>
            <a:ext cx="2312837" cy="2478170"/>
          </a:xfrm>
        </p:spPr>
        <p:txBody>
          <a:bodyPr wrap="square">
            <a:noAutofit/>
          </a:bodyPr>
          <a:lstStyle/>
          <a:p>
            <a:pPr lvl="0"/>
            <a:r>
              <a:rPr lang="zh-CN" altLang="en-US" sz="2000" b="1" dirty="0">
                <a:latin typeface="+mn-ea"/>
              </a:rPr>
              <a:t>小组成员</a:t>
            </a:r>
            <a:r>
              <a:rPr lang="en-US" altLang="zh-CN" sz="2000" b="1" dirty="0">
                <a:latin typeface="+mn-ea"/>
              </a:rPr>
              <a:t>:</a:t>
            </a:r>
          </a:p>
          <a:p>
            <a:r>
              <a:rPr lang="zh-CN" altLang="zh-CN" sz="2000" dirty="0">
                <a:latin typeface="+mn-ea"/>
              </a:rPr>
              <a:t>王雷 </a:t>
            </a:r>
            <a:r>
              <a:rPr lang="en-US" altLang="zh-CN" sz="2000" dirty="0">
                <a:latin typeface="+mn-ea"/>
              </a:rPr>
              <a:t>    </a:t>
            </a:r>
            <a:r>
              <a:rPr lang="zh-CN" altLang="zh-CN" sz="2000" dirty="0">
                <a:latin typeface="+mn-ea"/>
              </a:rPr>
              <a:t>黄景胤</a:t>
            </a:r>
          </a:p>
          <a:p>
            <a:r>
              <a:rPr lang="zh-CN" altLang="zh-CN" sz="2000" dirty="0">
                <a:latin typeface="+mn-ea"/>
              </a:rPr>
              <a:t>林琪</a:t>
            </a:r>
            <a:r>
              <a:rPr lang="en-US" altLang="zh-CN" sz="2000" dirty="0">
                <a:latin typeface="+mn-ea"/>
              </a:rPr>
              <a:t>     </a:t>
            </a:r>
            <a:r>
              <a:rPr lang="zh-CN" altLang="zh-CN" sz="2000" dirty="0">
                <a:latin typeface="+mn-ea"/>
              </a:rPr>
              <a:t>陈柏熙</a:t>
            </a:r>
            <a:r>
              <a:rPr lang="en-US" altLang="zh-CN" sz="2000" dirty="0">
                <a:latin typeface="+mn-ea"/>
              </a:rPr>
              <a:t> </a:t>
            </a:r>
          </a:p>
          <a:p>
            <a:r>
              <a:rPr lang="zh-CN" altLang="zh-CN" sz="2000" dirty="0">
                <a:latin typeface="+mn-ea"/>
              </a:rPr>
              <a:t>周达</a:t>
            </a:r>
            <a:r>
              <a:rPr lang="en-US" altLang="zh-CN" sz="2000" dirty="0">
                <a:latin typeface="+mn-ea"/>
              </a:rPr>
              <a:t>     </a:t>
            </a:r>
            <a:r>
              <a:rPr lang="zh-CN" altLang="zh-CN" sz="2000" dirty="0">
                <a:latin typeface="+mn-ea"/>
              </a:rPr>
              <a:t>李星烁</a:t>
            </a:r>
            <a:endParaRPr lang="en-US" altLang="zh-CN" sz="2000" dirty="0">
              <a:latin typeface="+mn-ea"/>
            </a:endParaRPr>
          </a:p>
          <a:p>
            <a:r>
              <a:rPr lang="zh-CN" altLang="zh-CN" sz="2000" dirty="0">
                <a:latin typeface="+mn-ea"/>
              </a:rPr>
              <a:t>达思睿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zh-CN" sz="2000" dirty="0">
                <a:latin typeface="+mn-ea"/>
              </a:rPr>
              <a:t>胡宝怡</a:t>
            </a:r>
            <a:endParaRPr lang="en-US" altLang="zh-CN" sz="2000" dirty="0">
              <a:latin typeface="+mn-ea"/>
            </a:endParaRPr>
          </a:p>
          <a:p>
            <a:r>
              <a:rPr lang="zh-CN" altLang="zh-CN" sz="2000" dirty="0">
                <a:latin typeface="+mn-ea"/>
              </a:rPr>
              <a:t>金子涵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zh-CN" sz="2000" dirty="0">
                <a:latin typeface="+mn-ea"/>
              </a:rPr>
              <a:t>肖相宇</a:t>
            </a:r>
          </a:p>
          <a:p>
            <a:pPr lvl="0"/>
            <a:endParaRPr lang="en-US" altLang="zh-CN" sz="2000" dirty="0">
              <a:latin typeface="+mn-ea"/>
            </a:endParaRPr>
          </a:p>
          <a:p>
            <a:pPr lvl="0"/>
            <a:endParaRPr lang="en-US" sz="2000" dirty="0">
              <a:latin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项目概述</a:t>
            </a:r>
          </a:p>
        </p:txBody>
      </p:sp>
      <p:sp>
        <p:nvSpPr>
          <p:cNvPr id="28" name="Title-0"/>
          <p:cNvSpPr/>
          <p:nvPr>
            <p:custDataLst>
              <p:tags r:id="rId2"/>
            </p:custDataLst>
          </p:nvPr>
        </p:nvSpPr>
        <p:spPr>
          <a:xfrm>
            <a:off x="917718" y="2389922"/>
            <a:ext cx="2078154" cy="2078154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381000" dist="635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系统</a:t>
            </a:r>
            <a:endParaRPr lang="en-US" altLang="zh-CN" sz="28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  <a:p>
            <a:pPr algn="ctr"/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模块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项目概述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17718" y="1366002"/>
            <a:ext cx="10356563" cy="4125996"/>
            <a:chOff x="1162337" y="1366002"/>
            <a:chExt cx="10356563" cy="4125996"/>
          </a:xfrm>
        </p:grpSpPr>
        <p:sp>
          <p:nvSpPr>
            <p:cNvPr id="27" name="0"/>
            <p:cNvSpPr/>
            <p:nvPr>
              <p:custDataLst>
                <p:tags r:id="rId2"/>
              </p:custDataLst>
            </p:nvPr>
          </p:nvSpPr>
          <p:spPr>
            <a:xfrm rot="16200000">
              <a:off x="4693560" y="-1333342"/>
              <a:ext cx="4125996" cy="952468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itle-0"/>
            <p:cNvSpPr/>
            <p:nvPr>
              <p:custDataLst>
                <p:tags r:id="rId3"/>
              </p:custDataLst>
            </p:nvPr>
          </p:nvSpPr>
          <p:spPr>
            <a:xfrm>
              <a:off x="1162337" y="2389922"/>
              <a:ext cx="2078154" cy="20781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381000" dist="635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系统</a:t>
              </a:r>
              <a:endPara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模块</a:t>
              </a:r>
            </a:p>
          </p:txBody>
        </p:sp>
      </p:grpSp>
    </p:spTree>
    <p:custDataLst>
      <p:tags r:id="rId1"/>
    </p:custDataLst>
  </p:cSld>
  <p:clrMapOvr>
    <a:masterClrMapping/>
  </p:clrMapOvr>
  <p:transition advClick="0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项目概述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17718" y="1366002"/>
            <a:ext cx="10356563" cy="4125996"/>
            <a:chOff x="1162337" y="1366002"/>
            <a:chExt cx="10356563" cy="4125996"/>
          </a:xfrm>
        </p:grpSpPr>
        <p:sp>
          <p:nvSpPr>
            <p:cNvPr id="27" name="0"/>
            <p:cNvSpPr/>
            <p:nvPr>
              <p:custDataLst>
                <p:tags r:id="rId14"/>
              </p:custDataLst>
            </p:nvPr>
          </p:nvSpPr>
          <p:spPr>
            <a:xfrm rot="16200000">
              <a:off x="4693560" y="-1333342"/>
              <a:ext cx="4125996" cy="952468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itle-0"/>
            <p:cNvSpPr/>
            <p:nvPr>
              <p:custDataLst>
                <p:tags r:id="rId15"/>
              </p:custDataLst>
            </p:nvPr>
          </p:nvSpPr>
          <p:spPr>
            <a:xfrm>
              <a:off x="1162337" y="2389922"/>
              <a:ext cx="2078154" cy="20781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381000" dist="635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系统</a:t>
              </a:r>
              <a:endPara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</a:endParaRPr>
            </a:p>
            <a:p>
              <a:pPr algn="ctr"/>
              <a:r>
                <a:rPr lang="zh-CN" altLang="en-US" sz="28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模块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242148" y="1683751"/>
            <a:ext cx="5212858" cy="653249"/>
            <a:chOff x="4486767" y="1183624"/>
            <a:chExt cx="5212858" cy="653249"/>
          </a:xfrm>
        </p:grpSpPr>
        <p:sp>
          <p:nvSpPr>
            <p:cNvPr id="23" name="Index-1"/>
            <p:cNvSpPr/>
            <p:nvPr>
              <p:custDataLst>
                <p:tags r:id="rId11"/>
              </p:custDataLst>
            </p:nvPr>
          </p:nvSpPr>
          <p:spPr>
            <a:xfrm>
              <a:off x="4486767" y="1239032"/>
              <a:ext cx="542434" cy="542434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381000" dist="635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1</a:t>
              </a:r>
              <a:endParaRPr lang="zh-CN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190376" y="1183624"/>
              <a:ext cx="4509249" cy="653249"/>
              <a:chOff x="5066551" y="760968"/>
              <a:chExt cx="4509249" cy="653249"/>
            </a:xfrm>
          </p:grpSpPr>
          <p:sp>
            <p:nvSpPr>
              <p:cNvPr id="25" name="Title-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066551" y="760968"/>
                <a:ext cx="2455200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b="1" dirty="0">
                    <a:solidFill>
                      <a:schemeClr val="accent1"/>
                    </a:solidFill>
                  </a:rPr>
                  <a:t>消费者</a:t>
                </a:r>
              </a:p>
            </p:txBody>
          </p:sp>
          <p:sp>
            <p:nvSpPr>
              <p:cNvPr id="26" name="Body-1"/>
              <p:cNvSpPr/>
              <p:nvPr>
                <p:custDataLst>
                  <p:tags r:id="rId13"/>
                </p:custDataLst>
              </p:nvPr>
            </p:nvSpPr>
            <p:spPr>
              <a:xfrm>
                <a:off x="5066552" y="943346"/>
                <a:ext cx="4509248" cy="470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3765">
                  <a:lnSpc>
                    <a:spcPct val="130000"/>
                  </a:lnSpc>
                  <a:buSzPct val="100000"/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浏览商家、下单、支付、查看订单。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242148" y="2629500"/>
            <a:ext cx="5212858" cy="653249"/>
            <a:chOff x="4486767" y="1991164"/>
            <a:chExt cx="5212858" cy="653249"/>
          </a:xfrm>
        </p:grpSpPr>
        <p:sp>
          <p:nvSpPr>
            <p:cNvPr id="18" name="Index-2"/>
            <p:cNvSpPr/>
            <p:nvPr>
              <p:custDataLst>
                <p:tags r:id="rId8"/>
              </p:custDataLst>
            </p:nvPr>
          </p:nvSpPr>
          <p:spPr>
            <a:xfrm>
              <a:off x="4486767" y="2046572"/>
              <a:ext cx="542434" cy="542434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381000" dist="635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2</a:t>
              </a:r>
              <a:endParaRPr lang="zh-CN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190376" y="1991164"/>
              <a:ext cx="4509249" cy="653249"/>
              <a:chOff x="5066551" y="760968"/>
              <a:chExt cx="4509249" cy="653249"/>
            </a:xfrm>
          </p:grpSpPr>
          <p:sp>
            <p:nvSpPr>
              <p:cNvPr id="20" name="Title-2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5066551" y="760968"/>
                <a:ext cx="2455200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b="1" dirty="0">
                    <a:solidFill>
                      <a:schemeClr val="accent2"/>
                    </a:solidFill>
                  </a:rPr>
                  <a:t>商家</a:t>
                </a:r>
                <a:endParaRPr lang="en-US" altLang="zh-CN" b="1" dirty="0">
                  <a:solidFill>
                    <a:schemeClr val="accent2"/>
                  </a:solidFill>
                </a:endParaRPr>
              </a:p>
              <a:p>
                <a:endParaRPr lang="zh-CN" altLang="en-US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Body-2"/>
              <p:cNvSpPr/>
              <p:nvPr>
                <p:custDataLst>
                  <p:tags r:id="rId10"/>
                </p:custDataLst>
              </p:nvPr>
            </p:nvSpPr>
            <p:spPr>
              <a:xfrm>
                <a:off x="5066552" y="943346"/>
                <a:ext cx="4509248" cy="470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3765">
                  <a:lnSpc>
                    <a:spcPct val="130000"/>
                  </a:lnSpc>
                  <a:buSzPct val="100000"/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管理菜单、处理订单、更新库存和店铺信息。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242148" y="3575249"/>
            <a:ext cx="5212858" cy="653249"/>
            <a:chOff x="4486767" y="2798704"/>
            <a:chExt cx="5212858" cy="653249"/>
          </a:xfrm>
        </p:grpSpPr>
        <p:sp>
          <p:nvSpPr>
            <p:cNvPr id="13" name="Index-3"/>
            <p:cNvSpPr/>
            <p:nvPr>
              <p:custDataLst>
                <p:tags r:id="rId5"/>
              </p:custDataLst>
            </p:nvPr>
          </p:nvSpPr>
          <p:spPr>
            <a:xfrm>
              <a:off x="4486767" y="2854112"/>
              <a:ext cx="542434" cy="542434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381000" dist="635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3</a:t>
              </a:r>
              <a:endParaRPr lang="zh-CN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190376" y="2798704"/>
              <a:ext cx="4509249" cy="653249"/>
              <a:chOff x="5066551" y="760968"/>
              <a:chExt cx="4509249" cy="653249"/>
            </a:xfrm>
          </p:grpSpPr>
          <p:sp>
            <p:nvSpPr>
              <p:cNvPr id="15" name="Title-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066551" y="760968"/>
                <a:ext cx="2455200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b="1" dirty="0">
                    <a:solidFill>
                      <a:schemeClr val="accent3"/>
                    </a:solidFill>
                  </a:rPr>
                  <a:t>骑手</a:t>
                </a:r>
              </a:p>
            </p:txBody>
          </p:sp>
          <p:sp>
            <p:nvSpPr>
              <p:cNvPr id="16" name="Body-3"/>
              <p:cNvSpPr/>
              <p:nvPr>
                <p:custDataLst>
                  <p:tags r:id="rId7"/>
                </p:custDataLst>
              </p:nvPr>
            </p:nvSpPr>
            <p:spPr>
              <a:xfrm>
                <a:off x="5066552" y="943346"/>
                <a:ext cx="4509248" cy="470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3765">
                  <a:lnSpc>
                    <a:spcPct val="130000"/>
                  </a:lnSpc>
                  <a:buSzPct val="100000"/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接单、配送、更新配送状态。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242148" y="4520997"/>
            <a:ext cx="5212858" cy="653249"/>
            <a:chOff x="4486767" y="3606244"/>
            <a:chExt cx="5212858" cy="653249"/>
          </a:xfrm>
        </p:grpSpPr>
        <p:sp>
          <p:nvSpPr>
            <p:cNvPr id="8" name="Index-4"/>
            <p:cNvSpPr/>
            <p:nvPr>
              <p:custDataLst>
                <p:tags r:id="rId2"/>
              </p:custDataLst>
            </p:nvPr>
          </p:nvSpPr>
          <p:spPr>
            <a:xfrm>
              <a:off x="4486767" y="3661652"/>
              <a:ext cx="542434" cy="542434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381000" dist="63500" algn="ctr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+mj-lt"/>
                  <a:ea typeface="+mj-ea"/>
                </a:rPr>
                <a:t>4</a:t>
              </a:r>
              <a:endParaRPr lang="zh-CN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190376" y="3606244"/>
              <a:ext cx="4509249" cy="653249"/>
              <a:chOff x="5066551" y="760968"/>
              <a:chExt cx="4509249" cy="653249"/>
            </a:xfrm>
          </p:grpSpPr>
          <p:sp>
            <p:nvSpPr>
              <p:cNvPr id="11" name="Title-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066551" y="760968"/>
                <a:ext cx="2455200" cy="36933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b="1" dirty="0">
                    <a:solidFill>
                      <a:schemeClr val="accent4"/>
                    </a:solidFill>
                  </a:rPr>
                  <a:t>管理员</a:t>
                </a:r>
              </a:p>
            </p:txBody>
          </p:sp>
          <p:sp>
            <p:nvSpPr>
              <p:cNvPr id="12" name="Body-4"/>
              <p:cNvSpPr/>
              <p:nvPr>
                <p:custDataLst>
                  <p:tags r:id="rId4"/>
                </p:custDataLst>
              </p:nvPr>
            </p:nvSpPr>
            <p:spPr>
              <a:xfrm>
                <a:off x="5066552" y="943346"/>
                <a:ext cx="4509248" cy="4708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913765">
                  <a:lnSpc>
                    <a:spcPct val="130000"/>
                  </a:lnSpc>
                  <a:buSzPct val="100000"/>
                  <a:defRPr/>
                </a:pPr>
                <a:r>
                  <a:rPr lang="zh-CN" altLang="en-US" sz="1400" dirty="0">
                    <a:solidFill>
                      <a:schemeClr val="tx1"/>
                    </a:solidFill>
                  </a:rPr>
                  <a:t>管理用户、商家和骑手信息，监督订单和平台运营。</a:t>
                </a:r>
                <a:endParaRPr kumimoji="0" lang="en-GB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024468" y="2114843"/>
            <a:ext cx="4180254" cy="1740066"/>
          </a:xfrm>
        </p:spPr>
        <p:txBody>
          <a:bodyPr wrap="square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/>
              <a:t>技术框架</a:t>
            </a:r>
            <a:br>
              <a:rPr lang="en-US" altLang="zh-CN" dirty="0"/>
            </a:br>
            <a:r>
              <a:rPr lang="en-US" altLang="zh-CN" b="0" dirty="0">
                <a:solidFill>
                  <a:schemeClr val="accent1"/>
                </a:solidFill>
                <a:latin typeface="+mn-ea"/>
              </a:rPr>
              <a:t>Technical Framework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" y="666986"/>
            <a:ext cx="12192001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29940" y="168441"/>
            <a:ext cx="333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技术框架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1895744"/>
            <a:ext cx="3724275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0" y="844524"/>
            <a:ext cx="368102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400" b="1" dirty="0">
                <a:latin typeface="+mn-ea"/>
              </a:rPr>
              <a:t>前后端分离设计</a:t>
            </a:r>
            <a:r>
              <a:rPr lang="en-US" altLang="zh-CN" sz="2400" b="1" dirty="0">
                <a:latin typeface="+mn-ea"/>
              </a:rPr>
              <a:t>:</a:t>
            </a:r>
          </a:p>
          <a:p>
            <a:pPr>
              <a:spcAft>
                <a:spcPts val="1800"/>
              </a:spcAft>
            </a:pPr>
            <a:r>
              <a:rPr lang="zh-CN" altLang="en-US" sz="2400" dirty="0">
                <a:latin typeface="+mn-ea"/>
              </a:rPr>
              <a:t>功能独立清晰，易于维护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01702" y="1914318"/>
            <a:ext cx="241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800" b="1" dirty="0">
                <a:latin typeface="+mn-ea"/>
              </a:rPr>
              <a:t>前端</a:t>
            </a:r>
            <a:r>
              <a:rPr lang="en-US" altLang="zh-CN" sz="2800" b="1" dirty="0">
                <a:latin typeface="+mn-ea"/>
              </a:rPr>
              <a:t>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01702" y="2358675"/>
            <a:ext cx="447198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Vue</a:t>
            </a:r>
            <a:r>
              <a:rPr lang="zh-CN" altLang="en-US" b="1" dirty="0">
                <a:latin typeface="+mn-ea"/>
              </a:rPr>
              <a:t>框架</a:t>
            </a:r>
            <a:r>
              <a:rPr lang="en-US" altLang="zh-CN" b="1" dirty="0">
                <a:latin typeface="+mn-ea"/>
              </a:rPr>
              <a:t>: </a:t>
            </a:r>
            <a:r>
              <a:rPr lang="zh-CN" altLang="en-US" dirty="0"/>
              <a:t>响应式更新、模块清晰独立。</a:t>
            </a:r>
            <a:endParaRPr lang="en-US" altLang="zh-CN" dirty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63615" y="3628666"/>
            <a:ext cx="7835276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+mn-ea"/>
              </a:rPr>
              <a:t>ElementPlus</a:t>
            </a:r>
            <a:r>
              <a:rPr lang="zh-CN" altLang="en-US" b="1" dirty="0">
                <a:latin typeface="+mn-ea"/>
              </a:rPr>
              <a:t>组件库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zh-CN" altLang="en-US" dirty="0"/>
              <a:t>丰富、成熟的 </a:t>
            </a:r>
            <a:r>
              <a:rPr lang="en-US" altLang="zh-CN" dirty="0"/>
              <a:t>UI </a:t>
            </a:r>
            <a:r>
              <a:rPr lang="zh-CN" altLang="en-US" dirty="0"/>
              <a:t>组件，快速搭建界面</a:t>
            </a:r>
            <a:endParaRPr lang="en-US" altLang="zh-CN" b="1" dirty="0"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01702" y="2970541"/>
            <a:ext cx="6096000" cy="45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Tailwind CSS</a:t>
            </a:r>
            <a:r>
              <a:rPr lang="zh-CN" altLang="en-US" b="1" dirty="0">
                <a:latin typeface="+mn-ea"/>
              </a:rPr>
              <a:t>风格</a:t>
            </a:r>
            <a:r>
              <a:rPr lang="en-US" altLang="zh-CN" b="1" dirty="0">
                <a:latin typeface="+mn-ea"/>
              </a:rPr>
              <a:t>:</a:t>
            </a:r>
            <a:r>
              <a:rPr lang="zh-CN" altLang="en-US" b="1" dirty="0">
                <a:latin typeface="+mn-ea"/>
              </a:rPr>
              <a:t> </a:t>
            </a:r>
            <a:r>
              <a:rPr lang="zh-CN" altLang="en-US" dirty="0"/>
              <a:t>样式灵活方便，减少大量</a:t>
            </a:r>
            <a:r>
              <a:rPr lang="en-US" altLang="zh-CN" dirty="0"/>
              <a:t>CSS</a:t>
            </a:r>
            <a:r>
              <a:rPr lang="zh-CN" altLang="en-US" dirty="0"/>
              <a:t>工作量</a:t>
            </a:r>
            <a:endParaRPr lang="zh-CN" altLang="en-US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24275" y="4222323"/>
            <a:ext cx="8467725" cy="93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35391" y="2146784"/>
            <a:ext cx="2745633" cy="1711111"/>
            <a:chOff x="448732" y="2008038"/>
            <a:chExt cx="2745633" cy="1711111"/>
          </a:xfrm>
        </p:grpSpPr>
        <p:pic>
          <p:nvPicPr>
            <p:cNvPr id="15" name="图片 14" descr="徽标, 图标&#10;&#10;AI 生成的内容可能不正确。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32" y="2096208"/>
              <a:ext cx="622150" cy="622150"/>
            </a:xfrm>
            <a:prstGeom prst="rect">
              <a:avLst/>
            </a:prstGeom>
          </p:spPr>
        </p:pic>
        <p:pic>
          <p:nvPicPr>
            <p:cNvPr id="18" name="图片 17" descr="图标&#10;&#10;AI 生成的内容可能不正确。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32" y="3040377"/>
              <a:ext cx="2745633" cy="678772"/>
            </a:xfrm>
            <a:prstGeom prst="rect">
              <a:avLst/>
            </a:prstGeom>
          </p:spPr>
        </p:pic>
        <p:pic>
          <p:nvPicPr>
            <p:cNvPr id="20" name="图片 19" descr="卡通人物&#10;&#10;AI 生成的内容可能不正确。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337" y="2008038"/>
              <a:ext cx="859000" cy="859000"/>
            </a:xfrm>
            <a:prstGeom prst="rect">
              <a:avLst/>
            </a:prstGeom>
          </p:spPr>
        </p:pic>
        <p:pic>
          <p:nvPicPr>
            <p:cNvPr id="28" name="图片 27" descr="图标&#10;&#10;AI 生成的内容可能不正确。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110" y="2045322"/>
              <a:ext cx="784431" cy="784431"/>
            </a:xfrm>
            <a:prstGeom prst="rect">
              <a:avLst/>
            </a:prstGeom>
          </p:spPr>
        </p:pic>
      </p:grpSp>
      <p:sp>
        <p:nvSpPr>
          <p:cNvPr id="30" name="文本框 29"/>
          <p:cNvSpPr txBox="1"/>
          <p:nvPr/>
        </p:nvSpPr>
        <p:spPr>
          <a:xfrm>
            <a:off x="371002" y="4345624"/>
            <a:ext cx="241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800" b="1" dirty="0">
                <a:latin typeface="+mn-ea"/>
              </a:rPr>
              <a:t>后端</a:t>
            </a:r>
            <a:r>
              <a:rPr lang="en-US" altLang="zh-CN" sz="2800" b="1" dirty="0">
                <a:latin typeface="+mn-ea"/>
              </a:rPr>
              <a:t>: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61325" y="5496141"/>
            <a:ext cx="6639398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ea"/>
              </a:rPr>
              <a:t>ASP.NET</a:t>
            </a:r>
            <a:r>
              <a:rPr lang="zh-CN" altLang="en-US" b="1" dirty="0">
                <a:latin typeface="+mn-ea"/>
              </a:rPr>
              <a:t>框架</a:t>
            </a:r>
            <a:r>
              <a:rPr lang="en-US" altLang="zh-CN" b="1" dirty="0">
                <a:latin typeface="+mn-ea"/>
              </a:rPr>
              <a:t>: </a:t>
            </a:r>
            <a:r>
              <a:rPr lang="zh-CN" altLang="en-US" dirty="0"/>
              <a:t>高性能、模块化、快速搭建 </a:t>
            </a:r>
            <a:r>
              <a:rPr lang="en-US" altLang="zh-CN" dirty="0"/>
              <a:t>Web </a:t>
            </a:r>
            <a:r>
              <a:rPr lang="zh-CN" altLang="en-US" dirty="0"/>
              <a:t>应用。</a:t>
            </a:r>
            <a:endParaRPr lang="en-US" altLang="zh-CN" dirty="0"/>
          </a:p>
        </p:txBody>
      </p:sp>
      <p:sp>
        <p:nvSpPr>
          <p:cNvPr id="33" name="文本框 32"/>
          <p:cNvSpPr txBox="1"/>
          <p:nvPr/>
        </p:nvSpPr>
        <p:spPr>
          <a:xfrm>
            <a:off x="371002" y="4931865"/>
            <a:ext cx="5353523" cy="45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+mn-ea"/>
              </a:rPr>
              <a:t>EFCore</a:t>
            </a:r>
            <a:r>
              <a:rPr lang="zh-CN" altLang="en-US" b="1" dirty="0">
                <a:latin typeface="+mn-ea"/>
              </a:rPr>
              <a:t>框架</a:t>
            </a:r>
            <a:r>
              <a:rPr lang="en-US" altLang="zh-CN" b="1" dirty="0">
                <a:latin typeface="+mn-ea"/>
              </a:rPr>
              <a:t>: </a:t>
            </a:r>
            <a:r>
              <a:rPr lang="zh-CN" altLang="en-US" dirty="0"/>
              <a:t>方便操作数据库、减少</a:t>
            </a:r>
            <a:r>
              <a:rPr lang="en-US" altLang="zh-CN" dirty="0"/>
              <a:t>SQL </a:t>
            </a:r>
            <a:r>
              <a:rPr lang="zh-CN" altLang="en-US" dirty="0"/>
              <a:t>错误</a:t>
            </a:r>
            <a:endParaRPr lang="en-US" altLang="zh-CN" dirty="0"/>
          </a:p>
        </p:txBody>
      </p:sp>
      <p:pic>
        <p:nvPicPr>
          <p:cNvPr id="35" name="图片 34" descr="形状, 图标&#10;&#10;AI 生成的内容可能不正确。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79" y="4392267"/>
            <a:ext cx="1905000" cy="1905000"/>
          </a:xfrm>
          <a:prstGeom prst="rect">
            <a:avLst/>
          </a:prstGeom>
        </p:spPr>
      </p:pic>
      <p:pic>
        <p:nvPicPr>
          <p:cNvPr id="37" name="图片 36" descr="图标&#10;&#10;AI 生成的内容可能不正确。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077" y="4492823"/>
            <a:ext cx="1699816" cy="16998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6" grpId="0"/>
      <p:bldP spid="8" grpId="0"/>
      <p:bldP spid="11" grpId="0"/>
      <p:bldP spid="13" grpId="0"/>
      <p:bldP spid="24" grpId="0" animBg="1"/>
      <p:bldP spid="30" grpId="0"/>
      <p:bldP spid="31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1221_Outline/20231221/images_object_6001_7000/680befb8-5934-4ff6-9d4c-4f1075b3bf01-1.source.default.zh-Hans.jpg"/>
  <p:tag name="OFFICEPLUS.THEME" val="New_Batches_1221_Outline/20231221/images_object_6001_7000/680befb8-5934-4ff6-9d4c-4f1075b3bf01-1.source.default.zh-Hans-1.pptx"/>
  <p:tag name="OFFICEPLUS.OUTLINE" val="599749"/>
  <p:tag name="OFFICEPLUS.OUTLINEEXTERNAL" val="d869d04e-7e49-8254-a4ef-71e84304941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DEFAULT_TEXT" val="单击此处添加文本，单击此处添加文本。"/>
  <p:tag name="OP_SCP_ITEM_INDEX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DEFAULT_TEXT" val="单击此处添加文本，单击此处添加文本。"/>
  <p:tag name="OP_SCP_ITEM_INDEX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。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DEFAULT_TEXT" val="单击此处添加文本，单击此处添加文本。"/>
  <p:tag name="OP_SCP_ITEM_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输入&#10;标题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56051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560518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560517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输入&#10;标题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560518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0"/>
  <p:tag name="OP_SCP_DEFAULT_TEXT" val="输入&#10;标题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b76a2f96-be5c-40da-b532-c32916a8ee15.pptx"/>
  <p:tag name="OFFICEPLUS.TAG" val="2beb2bf3-40ba-4876-8eff-8450af69fbd8"/>
  <p:tag name="OFFICEPLUS.OUTLINECONTENT" val="18783631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6F0A"/>
      </a:accent1>
      <a:accent2>
        <a:srgbClr val="781600"/>
      </a:accent2>
      <a:accent3>
        <a:srgbClr val="A12E00"/>
      </a:accent3>
      <a:accent4>
        <a:srgbClr val="FFAF3B"/>
      </a:accent4>
      <a:accent5>
        <a:srgbClr val="EC2700"/>
      </a:accent5>
      <a:accent6>
        <a:srgbClr val="BEB500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9-1">
      <extobjdata type="E657119C-6982-421D-8BA7-E74DEB70A7D9" data="ewoJIkNhdGVnb3J5IiA6ICJtaW5kX2ZyZWUiLAoJIkRlZmluaXRpb24iIDogIkpUZENKVEl5WTJocGJHUnlaVzRsTWpJbE0wRWxOVUlsTjBJbE1qSmphR2xzWkhKbGJpVXlNaVV6UVNVMVFpVTNRaVV5TW1Ob2FXeGtjbVZ1SlRJeUpUTkJKVFZDSlRkQ0pUSXlZMmhwYkdSeVpXNGxNaklsTTBFbE5VSWxOVVFsTWtNbE1qSnBaQ1V5TWlVelFTVXlNbUl6T0dSa09HRTVMV00xWmpJdE5HSXlaaTFoT1RWakxXTXpaV0l4TURNeFpqRXhOU1V5TWlVeVF5VXlNblJwZEd4bEpUSXlKVE5CSlRJeUpVVTFKVUpCSlRrM0pVVTVKVGt6SlVKQkpVVTFKVGcySlRnMUpVVTBKVUk0SlRoQ0pVVTFKVGhFSlRrMUpUSXlKVEpESlRJeWNHRnlaVzUwSlRJeUpUTkJKVEl5TURBelltUXpPVEl0T1Raa05TMDBOemRtTFdFMk5qZ3RaVFJpWldFM05qRTVNMkkySlRJeUpUSkRKVEl5YzNSNWJHVWxNaklsTTBFbE4wSWxNakppWVdOclozSnZkVzVrSlRJeUpUTkJKVEl5Y21kaUtESTFNaVV5UXpJME9TVXlRekl6TkNrbE1qSWxOMFFsTWtNbE1qSnNhVzVsVTNSNWJHVWxNaklsTTBFbE4wSWxOMFFsTjBRbE1rTWxOMElsTWpKamFHbHNaSEpsYmlVeU1pVXpRU1UxUWlVMVJDVXlReVV5TW1sa0pUSXlKVE5CSlRJeU1EVXlPV1U0WldZdE5EUXpaaTAwWXpObExXSmpNREF0TVRReU9ERmxObUppT1RWakpUSXlKVEpESlRJeWRHbDBiR1VsTWpJbE0wRWxNaklsUlRZbE9VWWxRVFVsUlRjbE9VTWxPRUlsUlRVbFFrRWxPVGNsUlRrbE9UTWxRa0VsUlRnbFFVWWxRVFlsUlRjbFFrSWxPRFlsUlRRbFFrSWxPRUlsUlRjbFFrSWxPRVFsTWpJbE1rTWxNakp3WVhKbGJuUWxNaklsTTBFbE1qSXdNRE5pWkRNNU1pMDVObVExTFRRM04yWXRZVFkyT0MxbE5HSmxZVGMyTVRrellqWWxNaklsTWtNbE1qSnpkSGxzWlNVeU1pVXpRU1UzUWlVeU1tSmhZMnRuY205MWJtUWxNaklsTTBFbE1qSnlaMklvTWpVeUpUSkRNalE1SlRKRE1qTTBLU1V5TWlVM1JDVXlReVV5TW14cGJtVlRkSGxzWlNVeU1pVXpRU1UzUWlVM1JDVTNSQ1V5UXlVM1FpVXlNbU5vYVd4a2NtVnVKVEl5SlROQkpUVkNKVFZFSlRKREpUSXlhV1FsTWpJbE0wRWxNakkwTjJWaE1qTTNaUzAyTlRBNUxUUm1PRGN0WWpZd01TMWhObVkxT0dZM05HRTNZVGtsTWpJbE1rTWxNakowYVhSc1pTVXlNaVV6UVNVeU1pVkZOaVU1UmlWQk5TVkZOeVU1UXlVNFFpVkZOU1ZDUVNVNU55VkZPU1U1TXlWQ1FTVkZPQ1ZCUmlVNE5DVkZOQ1ZDUWlWQ055VXlNaVV5UXlVeU1uQmhjbVZ1ZENVeU1pVXpRU1V5TWpBd00ySmtNemt5TFRrMlpEVXRORGMzWmkxaE5qWTRMV1UwWW1WaE56WXhPVE5pTmlVeU1pVXlReVV5TW5OMGVXeGxKVEl5SlROQkpUZENKVEl5WW1GamEyZHliM1Z1WkNVeU1pVXpRU1V5TW5KbllpZ3lOVElsTWtNeU5Ea2xNa015TXpRcEpUSXlKVGRFSlRkRUpUSkRKVGRDSlRJeVkyaHBiR1J5Wlc0bE1qSWxNMEVsTlVJbE5VUWxNa01sTWpKcFpDVXlNaVV6UVNVeU1qWmxNV0ppTkRZM0xXUTJNVGd0TkdOaVl5MWhOVGt4TFRobFlqTTNOak5oTUdWa1pTVXlNaVV5UXlVeU1uUnBkR3hsSlRJeUpUTkJKVEl5SlVVMUpVSkJKVGszSlVVNUpUa3pKVUpCSlVVMUpUZzJKVGcxSlVVM0pVSkNKVGt6SlVVM0pVRkZKVGszSlRJeUpUSkRKVEl5Y0dGeVpXNTBKVEl5SlROQkpUSXlNREF6WW1Rek9USXRPVFprTlMwME56ZG1MV0UyTmpndFpUUmlaV0UzTmpFNU0ySTJKVEl5SlRKREpUSXljM1I1YkdVbE1qSWxNMEVsTjBJbE1qSmlZV05yWjNKdmRXNWtKVEl5SlROQkpUSXljbWRpS0RJMU1pVXlRekkwT1NVeVF6SXpOQ2tsTWpJbE4wUWxNa01sTWpKc2FXNWxVM1I1YkdVbE1qSWxNMEVsTjBJbE4wUWxOMFFsTlVRbE1rTWxNakpwWkNVeU1pVXpRU1V5TWpBd00ySmtNemt5TFRrMlpEVXRORGMzWmkxaE5qWTRMV1UwWW1WaE56WXhPVE5pTmlVeU1pVXlReVV5TW5ScGRHeGxKVEl5SlROQkpUSXlKVVUxSlVKQkpUazNKVVU1SlRrekpVSkJKVVUxSlRnMkpUZzFKVEl5SlRKREpUSXljR0Z5Wlc1MEpUSXlKVE5CSlRJeU56UTFOV000TmpZdE5HVTROUzAwTXpreUxXRmxOekl0WVRkak1EaGxZbU5rWWpobEpUSXlKVEpESlRJeWMzUjViR1VsTWpJbE0wRWxOMElsTWpKaVlXTnJaM0p2ZFc1a0pUSXlKVE5CSlRJeWNtZGlLREkwTmlVeVF6SXpOeVV5UXpFNU15a2xNaklsTjBRbE1rTWxNakpzYVc1bFUzUjViR1VsTWpJbE0wRWxOMElsTjBRbE4wUWxNa01sTjBJbE1qSmphR2xzWkhKbGJpVXlNaVV6UVNVMVFpVTFSQ1V5UXlVeU1tbGtKVEl5SlROQkpUSXlNbU5tTXpGbE9EUXROemhpTWkwME5HUTFMV0V3TlRjdFlqZ3lNRFJoT1RFME5qaGhKVEl5SlRKREpUSXlkR2wwYkdVbE1qSWxNMEVsTWpJbFJUWWxPVVlsUVRVbFJUY2xPVU1sT0VJbFJUVWxPVFVsT0RZbFJUVWxRVVVsUWpZbFJUVWxPRGdsT1RjbFJUZ2xRVEVsUVRnbE1qSWxNa01sTWpKd1lYSmxiblFsTWpJbE0wRWxNakkzTkRVMVl6ZzJOaTAwWlRnMUxUUXpPVEl0WVdVM01pMWhOMk13T0dWaVkyUmlPR1VsTWpJbE1rTWxNakp6ZEhsc1pTVXlNaVV6UVNVM1FpVXlNbUpoWTJ0bmNtOTFibVFsTWpJbE0wRWxNakp5WjJJb01qUTJKVEpETWpNM0pUSkRNVGt6S1NVeU1pVTNSQ1V5UXlVeU1teHBibVZUZEhsc1pTVXlNaVV6UVNVM1FpVTNSQ1UzUkNVMVJDVXlReVV5TW1sa0pUSXlKVE5CSlRJeU56UTFOV000TmpZdE5HVTROUzAwTXpreUxXRmxOekl0WVRkak1EaGxZbU5rWWpobEpUSXlKVEpESlRJeWRHbDBiR1VsTWpJbE0wRWxNaklsUlRVbE9UVWxPRFlsUlRVbFFVVWxRallsTWpJbE1rTWxNakp3WVhKbGJuUWxNaklsTTBFbE1qSnliMjkwSlRJeUpUSkRKVEl5YzNSNWJHVWxNaklsTTBFbE4wSWxNakppWVdOclozSnZkVzVrSlRJeUpUTkJKVEl5Y21kaUtESXpNeVV5UXpJeE5DVXlRekV4TVNrbE1qSWxOMFFsTWtNbE1qSnNhVzVsVTNSNWJHVWxNaklsTTBFbE4wSWxOMFFsTjBRbE1rTWxOMElsTWpKamFHbHNaSEpsYmlVeU1pVXpRU1UxUWlVM1FpVXlNbU5vYVd4a2NtVnVKVEl5SlROQkpUVkNKVGRDSlRJeVkyaHBiR1J5Wlc0bE1qSWxNMEVsTlVJbE5VUWxNa01sTWpKcFpDVXlNaVV6UVNVeU1qVXdOV1ZtTmpZMExUTmhOakl0TkRNMlpTMDVNak5pTFdZd01ERTRZMlkwWWpoaFlTVXlNaVV5UXlVeU1uUnBkR3hsSlRJeUpUTkJKVEl5SlVVMkpUbEdKVUUxSlVVM0pUbERKVGhDSlRKR0pVVTBKVUpHSlVGRkpVVTJKVGswSlVJNUpVVTRKVUkwSlVFMkpVVTJKVGc0SlVJM0pVVTBKVUpHSlVFeEpVVTJKVGd4SlVGR0pUSXlKVEpESlRJeWNHRnlaVzUwSlRJeUpUTkJKVEl5T1dZMFl6QmtOall0TmpFNU15MDBZalU0TFdFell6SXRNVEZtTkRNME9EY3lZV0V4SlRJeUpUSkRKVEl5YzNSNWJHVWxNaklsTTBFbE4wSWxNakppWVdOclozSnZkVzVrSlRJeUpUTkJKVEl5Y21kaUtESTFNaVV5UXpJME9TVXlRekl6TkNrbE1qSWxOMFFsTWtNbE1qSnNhVzVsVTNSNWJHVWxNaklsTTBFbE4wSWxOMFFsTjBRbE1rTWxOMElsTWpKamFHbHNaSEpsYmlVeU1pVXpRU1UxUWlVMVJDVXlReVV5TW1sa0pUSXlKVE5CSlRJeU1qVm1PVE5sTUdJdE1qVTBOeTAwTnpFMUxUZzVNR1F0TmpCaE9EQTBOamMwTlRNeEpUSXlKVEpESlRJeWRHbDBiR1VsTWpJbE0wRWxNaklsUlRZbE9VWWxRVFVsUlRjbE9VTWxPRUlsTWtZbFJUUWxRa1lsUVVVbFJUWWxPVFFsUWprbFJUVWxPVU1sUWpBbFJUVWxPVVFsT0RBbFJUUWxRa1lsUVRFbFJUWWxPREVsUVVZbE1qSWxNa01sTWpKd1lYSmxiblFsTWpJbE0wRWxNakk1WmpSak1HUTJOaTAyTVRrekxUUmlOVGd0WVROak1pMHhNV1kwTXpRNE56SmhZVEVsTWpJbE1rTWxNakp6ZEhsc1pTVXlNaVV6UVNVM1FpVXlNbUpoWTJ0bmNtOTFibVFsTWpJbE0wRWxNakp5WjJJb01qVXlKVEpETWpRNUpUSkRNak0wS1NVeU1pVTNSQ1V5UXlVeU1teHBibVZUZEhsc1pTVXlNaVV6UVNVM1FpVTNSQ1UzUkNVeVF5VTNRaVV5TW1Ob2FXeGtjbVZ1SlRJeUpUTkJKVFZDSlRWRUpUSkRKVEl5YVdRbE1qSWxNMEVsTWpJMU9ETmxNR015WWkwd1ptRmpMVFEwT0RVdFlUVXpZeTFsTnpCaVpUazROMk0zTmpjbE1qSWxNa01sTWpKMGFYUnNaU1V5TWlVelFTVXlNaVZGTmlVNVJpVkJOU1ZGTnlVNVF5VTRRaVZGTmlVNFFpVkJOU1ZGTmlVNVF5VTRPU1ZGTkNWQ1F5VTVPQ1ZGTmlVNE15VkJNQ1ZGTlNVNE9DVkNPQ1ZGTkNWQ1JpVkJNU1ZGTmlVNE1TVkJSaVV5TWlVeVF5VXlNbkJoY21WdWRDVXlNaVV6UVNVeU1qbG1OR013WkRZMkxUWXhPVE10TkdJMU9DMWhNMk15TFRFeFpqUXpORGczTW1GaE1TVXlNaVV5UXlVeU1uTjBlV3hsSlRJeUpUTkJKVGRDSlRJeVltRmphMmR5YjNWdVpDVXlNaVV6UVNVeU1uSm5ZaWd5TlRJbE1rTXlORGtsTWtNeU16UXBKVEl5SlRkRUpUSkRKVEl5YkdsdVpWTjBlV3hsSlRJeUpUTkJKVGRDSlRkRUpUZEVKVFZFSlRKREpUSXlhV1FsTWpJbE0wRWxNakk1WmpSak1HUTJOaTAyTVRrekxUUmlOVGd0WVROak1pMHhNV1kwTXpRNE56SmhZVEVsTWpJbE1rTWxNakowYVhSc1pTVXlNaVV6UVNVeU1pVkZOQ1ZDT0NWQlFTVkZOQ1ZDUVNWQ1FTVkZOQ1ZDUmlWQk1TVkZOaVU0TVNWQlJpVXlNaVV5UXlVeU1uQmhjbVZ1ZENVeU1pVXpRU1V5TW1GbE1qQTJNamxoTFRZNVltRXROR1ZtTnkwNVptUTBMVEU1TlRWbFpHRTNaV1E0TVNVeU1pVXlReVV5TW5OMGVXeGxKVEl5SlROQkpUZENKVEl5WW1GamEyZHliM1Z1WkNVeU1pVXpRU1V5TW5KbllpZ3lORFlsTWtNeU16Y2xNa014T1RNcEpUSXlKVGRFSlRKREpUSXliR2x1WlZOMGVXeGxKVEl5SlROQkpUZENKVGRFSlRkRUpUSkRKVGRDSlRJeVkyaHBiR1J5Wlc0bE1qSWxNMEVsTlVJbE5VUWxNa01sTWpKcFpDVXlNaVV6UVNVeU1tVXdaR0prWlRZNUxUZ3hPREV0TkRKa05TMDVaVGxsTFRWaFpHRTJOREk0TnpoaFlTVXlNaVV5UXlVeU1uUnBkR3hsSlRJeUpUTkJKVEl5SlVVMkpUbEdKVUUxSlVVM0pUbERKVGhDSlVVMkpUaEZKVUU0SlVVNEpUaEVKVGt3SlVVMUpUazFKVGcySlVVMUpVRkZKVUkySlRJeUpUSkRKVEl5Y0dGeVpXNTBKVEl5SlROQkpUSXlZV1V5TURZeU9XRXROamxpWVMwMFpXWTNMVGxtWkRRdE1UazFOV1ZrWVRkbFpEZ3hKVEl5SlRKREpUSXljM1I1YkdVbE1qSWxNMEVsTjBJbE1qSmlZV05yWjNKdmRXNWtKVEl5SlROQkpUSXljbWRpS0RJME5pVXlRekl6TnlVeVF6RTVNeWtsTWpJbE4wUWxNa01sTWpKc2FXNWxVM1I1YkdVbE1qSWxNMEVsTjBJbE4wUWxOMFFsTWtNbE4wSWxNakpqYUdsc1pISmxiaVV5TWlVelFTVTFRaVUxUkNVeVF5VXlNbWxrSlRJeUpUTkJKVEl5WlRVeVptWTJZalF0TURZM01DMDBNMkl3TFdJeFl6a3RPVFEwWW1ZNVpEVm1OekF4SlRJeUpUSkRKVEl5ZEdsMGJHVWxNaklsTTBFbE1qSWxSVFlsT1RBbE9VTWxSVGNsUWpRbFFUSWxSVFVsUWtFbE9UY2xSVGtsT1RNbFFrRWxNaklsTWtNbE1qSndZWEpsYm5RbE1qSWxNMEVsTWpKaFpUSXdOakk1WVMwMk9XSmhMVFJsWmpjdE9XWmtOQzB4T1RVMVpXUmhOMlZrT0RFbE1qSWxNa01sTWpKemRIbHNaU1V5TWlVelFTVTNRaVV5TW1KaFkydG5jbTkxYm1RbE1qSWxNMEVsTWpKeVoySW9NalEySlRKRE1qTTNKVEpETVRrektTVXlNaVUzUkNVM1JDVTFSQ1V5UXlVeU1tbGtKVEl5SlROQkpUSXlZV1V5TURZeU9XRXROamxpWVMwMFpXWTNMVGxtWkRRdE1UazFOV1ZrWVRkbFpEZ3hKVEl5SlRKREpUSXlkR2wwYkdVbE1qSWxNMEVsTWpJbFJUa2xRVFlsT1RZbFJUa2xRVEVsUWpVbE1qSWxNa01sTWpKd1lYSmxiblFsTWpJbE0wRWxNakp5YjI5MEpUSXlKVEpESlRJeWMzUjViR1VsTWpJbE0wRWxOMElsTWpKaVlXTnJaM0p2ZFc1a0pUSXlKVE5CSlRJeWNtZGlLREl6TXlVeVF6SXhOQ1V5UXpFeE1Ta2xNaklsTjBRbE1rTWxNakpzYVc1bFUzUjViR1VsTWpJbE0wRWxOMElsTjBRbE4wUWxNa01sTjBJbE1qSmphR2xzWkhKbGJpVXlNaVV6UVNVMVFpVTNRaVV5TW1Ob2FXeGtjbVZ1SlRJeUpUTkJKVFZDSlRWRUpUSkRKVEl5YVdRbE1qSWxNMEVsTWpJM1pHWTFOekU1TUMwd05EUmxMVFF3TldVdE9HTmlNeTFsTXpjeFpXUTVNV1E1TmpNbE1qSWxNa01sTWpKMGFYUnNaU1V5TWlVelFTVXlNaVZGTmlVNVJpVkJOU1ZGTnlVNVF5VTRRaVZGTkNWQ09DVkJRU1ZGTkNWQ1FTVkNRU1ZGT0NWQlJTVkJNaVZGTlNVNFJDVTVOU1V5TWlVeVF5VXlNbkJoY21WdWRDVXlNaVV6UVNVeU1qQmhPREkzTmpVekxUZzVaVFF0TkdRd05TMWlOR013TFdZeE16RTNOR0ZpWmpVME5DVXlNaVV5UXlVeU1uTjBlV3hsSlRJeUpUTkJKVGRDSlRJeVltRmphMmR5YjNWdVpDVXlNaVV6UVNVeU1uSm5ZaWd5TkRZbE1rTXlNemNsTWtNeE9UTXBKVEl5SlRkRUpUSkRKVEl5YkdsdVpWTjBlV3hsSlRJeUpUTkJKVGRDSlRkRUpUZEVKVEpESlRkQ0pUSXlZMmhwYkdSeVpXNGxNaklsTTBFbE5VSWxOMElsTWpKamFHbHNaSEpsYmlVeU1pVXpRU1UxUWlVMVJDVXlReVV5TW1sa0pUSXlKVE5CSlRJeVpqUm1OV0l3WTJRdFlUWTNaQzAwWmpJMExUazBNMll0WkdFME0yTmxaVFUxTWpJMEpUSXlKVEpESlRJeWRHbDBiR1VsTWpJbE0wRWxNaklsUlRVbE9FWWxPVEVsUlRVbFFqZ2xPRE1sUlRVbFFrRWxPVGNsUlRrbE9UTWxRa0VsUlRnbFFVWWxPRFFsUlRRbFFrSWxRamNsTWpJbE1rTWxNakp3WVhKbGJuUWxNaklsTTBFbE1qSXhOR05sTlRZd1pDMHlPR1k1TFRSbE5EY3RPRGRtT0MwM05EZG1aRGRsWTJZMlpXRWxNaklsTWtNbE1qSnpkSGxzWlNVeU1pVXpRU1UzUWlVeU1tSmhZMnRuY205MWJtUWxNaklsTTBFbE1qSnlaMklvTWpVeUpUSkRNalE1SlRKRE1qTTBLU1V5TWlVM1JDVXlReVV5TW14cGJtVlRkSGxzWlNVeU1pVXpRU1UzUWlVM1JDVTNSQ1V5UXlVM1FpVXlNbU5vYVd4a2NtVnVKVEl5SlROQkpUVkNKVFZFSlRKREpUSXlhV1FsTWpJbE0wRWxNakpoTjJZd01qRTBOUzAzTURKbUxUUmtZak10T1dSalpTMWtNMkl3TVdRNU1URXpZelFsTWpJbE1rTWxNakowYVhSc1pTVXlNaVV6UVNVeU1pVkZPQ1U0TVNVNU5DVkZOeVZDTXlWQ1FpVkZOU1ZDUVNVNU55VkZPU1U1TXlWQ1FTVXlNaVV5UXlVeU1uQmhjbVZ1ZENVeU1pVXpRU1V5TWpFMFkyVTFOakJrTFRJNFpqa3ROR1UwTnkwNE4yWTRMVGMwTjJaa04yVmpaalpsWVNVeU1pVXlReVV5TW5OMGVXeGxKVEl5SlROQkpUZENKVEl5WW1GamEyZHliM1Z1WkNVeU1pVXpRU1V5TW5KbllpZ3lOVElsTWtNeU5Ea2xNa015TXpRcEpUSXlKVGRFSlRKREpUSXliR2x1WlZOMGVXeGxKVEl5SlROQkpUZENKVGRFSlRkRUpUSkRKVGRDSlRJeVkyaHBiR1J5Wlc0bE1qSWxNMEVsTlVJbE5VUWxNa01sTWpKcFpDVXlNaVV6UVNVeU1qVmhOV0psT0RNMExXTmpZVFl0TkRCaU1TMWhaV1k0TFRKaE1EQTROREJsWVRrM1lpVXlNaVV5UXlVeU1uUnBkR3hsSlRJeUpUTkJKVEl5SlVVMEpVSTRKVUpGSlVVMkpUaEJKVUUxSlVVMUpVSkJKVGszSlVVNUpUa3pKVUpCSlRJeUpUSkRKVEl5Y0dGeVpXNTBKVEl5SlROQkpUSXlNVFJqWlRVMk1HUXRNamhtT1MwMFpUUTNMVGczWmpndE56UTNabVEzWldObU5tVmhKVEl5SlRKREpUSXljM1I1YkdVbE1qSWxNMEVsTjBJbE1qSmlZV05yWjNKdmRXNWtKVEl5SlROQkpUSXljbWRpS0RJMU1pVXlRekkwT1NVeVF6SXpOQ2tsTWpJbE4wUWxNa01sTWpKc2FXNWxVM1I1YkdVbE1qSWxNMEVsTjBJbE4wUWxOMFFsTWtNbE4wSWxNakpqYUdsc1pISmxiaVV5TWlVelFTVTFRaVUxUkNVeVF5VXlNbWxrSlRJeUpUTkJKVEl5WkRoak1UVTJNREV0TW1aaU15MDBNR1k0TFRneE5UY3RORFExWTJGaE5ETmtObUUwSlRJeUpUSkRKVEl5ZEdsMGJHVWxNaklsTTBFbE1qSWxSVFlsT1VZbFFUVWxSVGNsT1VNbE9FSWxSVGtsUVVFbE9URWxSVFlsT0RrbE9FSWxSVFFsUWtRbE9FUWxSVGNsUWtRbFFVVWxNaklsTWtNbE1qSndZWEpsYm5RbE1qSWxNMEVsTWpJeE5HTmxOVFl3WkMweU9HWTVMVFJsTkRjdE9EZG1PQzAzTkRkbVpEZGxZMlkyWldFbE1qSWxNa01sTWpKemRIbHNaU1V5TWlVelFTVTNRaVV5TW1KaFkydG5jbTkxYm1RbE1qSWxNMEVsTWpKeVoySW9NalV5SlRKRE1qUTVKVEpETWpNMEtTVXlNaVUzUkNVM1JDVXlReVUzUWlVeU1tTm9hV3hrY21WdUpUSXlKVE5CSlRWQ0pUVkVKVEpESlRJeWFXUWxNaklsTTBFbE1qSTFOalV5TURnNE1TMHhaVEJtTFRSaU56TXRPRGd6TkMxaU1HVmxaVGcxTlRJd1l6WWxNaklsTWtNbE1qSjBhWFJzWlNVeU1pVXpRU1V5TWlWRk9DVTRNU1U1TkNWRk55VkNNeVZDUWlWRk9TVkJRU1U1TVNWRk5pVTRPU1U0UWlVeU1pVXlReVV5TW5CaGNtVnVkQ1V5TWlVelFTVXlNakUwWTJVMU5qQmtMVEk0WmprdE5HVTBOeTA0TjJZNExUYzBOMlprTjJWalpqWmxZU1V5TWlVeVF5VXlNbk4wZVd4bEpUSXlKVE5CSlRkQ0pUSXlZbUZqYTJkeWIzVnVaQ1V5TWlVelFTVXlNbkpuWWlneU5USWxNa015TkRrbE1rTXlNelFwSlRJeUpUZEVKVGRFSlRKREpUZENKVEl5WTJocGJHUnlaVzRsTWpJbE0wRWxOVUlsTlVRbE1rTWxNakpwWkNVeU1pVXpRU1V5TWpReVpqbGhZakZqTFRVeFpUSXROREl3TUMwNFlqZzVMV001TlRBMU9HSmxNekExWlNVeU1pVXlReVV5TW5ScGRHeGxKVEl5SlROQkpUSXlKVVUySlRoQkpUazFKVVU0SlVGR0pUZzVKVVU1SlVGQkpUa3hKVVUySlRnNUpUaENKVEl5SlRKREpUSXljR0Z5Wlc1MEpUSXlKVE5CSlRJeU1UUmpaVFUyTUdRdE1qaG1PUzAwWlRRM0xUZzNaamd0TnpRM1ptUTNaV05tTm1WaEpUSXlKVEpESlRJeWMzUjViR1VsTWpJbE0wRWxOMElsTWpKaVlXTnJaM0p2ZFc1a0pUSXlKVE5CSlRJeWNtZGlLREkxTWlVeVF6STBPU1V5UXpJek5Da2xNaklsTjBRbE4wUWxNa01sTjBJbE1qSmphR2xzWkhKbGJpVXlNaVV6UVNVMVFpVTFSQ1V5UXlVeU1tbGtKVEl5SlROQkpUSXlNalprTWpFNE5XVXRORGRrWkMwME1qZzJMV0V3TnpJdFpXTXhOR0kzWm1Vek1ETmlKVEl5SlRKREpUSXlkR2wwYkdVbE1qSWxNMEVsTWpJbFJUVWxPVFFsUVVVbFJUVWxPVEFsT0VVbFJUY2xPVFFsUWpNbFJUZ2xRVVlsUWpjbE1qSWxNa01sTWpKd1lYSmxiblFsTWpJbE0wRWxNakl4TkdObE5UWXdaQzB5T0dZNUxUUmxORGN0T0RkbU9DMDNORGRtWkRkbFkyWTJaV0VsTWpJbE1rTWxNakp6ZEhsc1pTVXlNaVV6UVNVM1FpVXlNbUpoWTJ0bmNtOTFibVFsTWpJbE0wRWxNakp5WjJJb01qSTVKVEpETWpRMkpUSkRNakU0S1NVeU1pVTNSQ1V5UXlVeU1teHBibVZUZEhsc1pTVXlNaVV6UVNVM1FpVTNSQ1UzUkNVMVJDVXlReVV5TW1sa0pUSXlKVE5CSlRJeU1UUmpaVFUyTUdRdE1qaG1PUzAwWlRRM0xUZzNaamd0TnpRM1ptUTNaV05tTm1WaEpUSXlKVEpESlRJeWRHbDBiR1VsTWpJbE0wRWxNaklsUlRnbFFVVWxRVElsUlRVbE9FUWxPVFVsUlRVbE9EWWxPRFVsTWpJbE1rTWxNakp3WVhKbGJuUWxNaklsTTBFbE1qSXdZVGd5TnpZMU15MDRPV1UwTFRSa01EVXRZalJqTUMxbU1UTXhOelJoWW1ZMU5EUWxNaklsTWtNbE1qSnpkSGxzWlNVeU1pVXpRU1UzUWlVeU1tSmhZMnRuY205MWJtUWxNaklsTTBFbE1qSnlaMklvTWpRMkpUSkRNak0zSlRKRE1Ua3pLU1V5TWlVM1JDVXlReVV5TW14cGJtVlRkSGxzWlNVeU1pVXpRU1UzUWlVM1JDVTNSQ1UxUkNVeVF5VXlNbWxrSlRJeUpUTkJKVEl5TUdFNE1qYzJOVE10T0RsbE5DMDBaREExTFdJMFl6QXRaakV6TVRjMFlXSm1OVFEwSlRJeUpUSkRKVEl5ZEdsMGJHVWxNaklsTTBFbE1qSWxSVGdsUVVVbFFUSWxSVFVsT0VRbE9UVWxNaklsTWtNbE1qSndZWEpsYm5RbE1qSWxNMEVsTWpKeWIyOTBKVEl5SlRKREpUSXljM1I1YkdVbE1qSWxNMEVsTjBJbE1qSmlZV05yWjNKdmRXNWtKVEl5SlROQkpUSXljbWRpS0RJek15VXlRekl4TkNVeVF6RXhNU2tsTWpJbE4wUWxNa01sTWpKc2FXNWxVM1I1YkdVbE1qSWxNMEVsTjBJbE4wUWxOMFFsTlVRbE1rTWxNakp5YjI5MEpUSXlKVE5CZEhKMVpTVXlReVV5TW5Sb1pXMWxKVEl5SlROQkpUSXlkR2hsYldWZmQzQnpYMlJsWmlVeU1pVXlReVV5TW1sa0pUSXlKVE5CSlRJeWNtOXZkQ1V5TWlVeVF5VXlNblJwZEd4bEpUSXlKVE5CSlRJeUpVVTJKVUkySlRnNEpVVTRKVUkwSlVJNUpVVTRKVGd3SlRnMUpVVTJKVUU0SlVFeEpVVTFKVGxFSlRrM0pUSXlKVEpESlRJeWMzUnlkV04wZFhKbEpUSXlKVE5CSlRJeWJXbHVaRjltY21WbEpUSXlKVEpESlRJeVpuSmxaVU5vYVd4a2NtVnVKVEl5SlROQkpUVkNKVFZFSlRKREpUSXlkR1Y0ZEVGMWRHOVhjbUZ3VjJsa2RHZ2xNaklsTTBFNU1EQWxNa01sTWpKa1lYUmhKVEl5SlROQkpUZENKVEl5Y21sbmFIUXRZMjl1ZEdWdWRDMXBibVJsZUNVeU1pVXpRVEVsTjBRbE1rTWxNakpsWkdsMGIzSldaWEp6YVc5dUpUSXlKVE5CSlRJeVZqSWxNaklsTWtNbE1qSmpiMjF0Wlc1MGN5VXlNaVV6UVNVMVFpVTFSQ1V5UXlVeU1uZGhkR1Z5YldGeWF5VXlNaVV6UVNVeU1pVXlNaVV5UXlVeU1uTm9iM2RYWVhSbGNtMWhjbXNsTWpJbE0wRm1ZV3h6WlNVeVF5VXlNblJ2Wkc5TWFYTjBKVEl5SlROQkpUZENKVGRFSlRKREpUSXlhWE5DWVdOclozSnZkVzVrSlRJeUpUTkJkSEoxWlNVeVF5VXlNbk4wZVd4bEpUSXlKVE5CSlRkQ0pUSXlZbUZqYTJkeWIzVnVaQ1V5TWlVelFTVXlNbkpuWWlneE5qSWxNa00xTlNVeVF6VXpLU1V5TWlVM1JDVXlReVV5TW14cGJtVlRkSGxzWlNVeU1pVXpRU1UzUWlVM1JDVXlReVV5TW1KaFkydG5jbTkxYm1RbE1qSWxNMEVsTWpKMGNtRnVjM0JoY21WdWRDVXlNaVV5UXlVeU1teHBibVZ6SlRJeUpUTkJKVGRDSlRJeVl6WXlOR1ZqT1RVdE16WTFaUzAwWlRnM0xUZzJObUV0WTJJeU16STVaV0ZtTnpjeEpUSXlKVE5CSlRkQ0pUSXlabkp2YlNVeU1pVXpRU1V5TW1Vd1pHSmtaVFk1TFRneE9ERXROREprTlMwNVpUbGxMVFZoWkdFMk5ESTROemhoWVNVeU1pVXlReVV5TW5SdkpUSXlKVE5CSlRJeU1EQXpZbVF6T1RJdE9UWmtOUzAwTnpkbUxXRTJOamd0WlRSaVpXRTNOakU1TTJJMkpUSXlKVEpESlRJeVpXNWtKVEl5SlROQkpUZENKVEl5ZUNVeU1pVXpRU1V5TWpBdU1DVXlNaVV5UXlVeU1ua2xNaklsTTBFbE1qSXdMaklsTWpJbE1rTWxNakpwYm1SbGVDVXlNaVV6UVRFbE4wUWxNa01sTWpKemRHRnlkRUZ1WjJ4bEpUSXlKVE5CTXpVNExqRTNOek0zT0Rjd056ZzNNaklsTWtNbE1qSmxibVJCYm1kc1pTVXlNaVV6UVRFNU5TNHpNREl4TnpFNU5qY3hNemN5TnlVeVF5VXlNbkJ2YVc1MGN5VXlNaVV6UVNVMVFpVTNRaVV5TW5nbE1qSWxNMEV0TVRJekxqRTNPRFUyTXpjeE5qTTJNell4SlRKREpUSXllU1V5TWlVelFTMDVNeTQxTmpnMk56VXpNakUyT1RFeU5pVTNSQ1V5UXlVM1FpVXlNbmdsTWpJbE0wRXhNRGt1TnpZeU5qRXlOelUwTWpJME5qSWxNa01sTWpKNUpUSXlKVE5CTFRrNUxqRTFOamt4TURZeE5UZ3dPRGt4SlRkRUpUVkVKVEpESlRJeWMzUjViR1Z6SlRJeUpUTkJKVGRDSlRkRUpUSkRKVEl5YkdGaVpXd2xNaklsTTBFbE1qSWxSVGdsUWtZbE9VSWxSVFVsT0RVbFFUVWxNaklsTWtNbE1qSndkSE1sTWpJbE0wRWxOVUlsTjBJbE1qSjRKVEl5SlROQk1UTTFMamt5TVRRek5qSTRNell6TmpRbE1rTWxNako1SlRJeUpUTkJMVEl1TlRZNE5qYzFNekl4TmpreE1qVTVNaVUzUkNVeVF5VTNRaVV5TW5nbE1qSWxNMEV0TVRJNExqTXpOek00TnpJME5UYzNOVFFsTWtNbE1qSjVKVEl5SlROQkxUTTBMakUxTmpreE1EWXhOVGd3T0RreEpUZEVKVFZFSlRKREpUSXlhV1FsTWpJbE0wRWxNakpqTmpJMFpXTTVOUzB6TmpWbExUUmxPRGN0T0RZMllTMWpZakl6TWpsbFlXWTNOekVsTWpJbE1rTWxNakp6ZEdGeWRDVXlNaVV6UVNVM1FpVXlNbmdsTWpJbE0wRWxNakl4TGpBbE1qSWxNa01sTWpKNUpUSXlKVE5CSlRJeU1DNDFKVEl5SlRKREpUSXlhVzVrWlhnbE1qSWxNMEV5SlRkRUpUSkRKVEl5Y21WaGJFVnVaQ1V5TWlVelFTVTNRaVV5TW5nbE1qSWxNMEV5TURNdU9UQXdNREF3TURBd01EQXdNRE1sTWtNbE1qSjVKVEl5SlROQkxUY3pMalFsTjBRbE1rTWxNakp5WldGc1UzUmhjblFsTWpJbE0wRWxOMElsTWpKNEpUSXlKVE5CTFRJd015NDVKVEpESlRJeWVTVXlNaVV6UVMwNU1TVTNSQ1UzUkNVM1JDVTNSQT09IiwKCSJGaWxlSWQiIDogInBvX2JoZmhmY2FnZGJqZ2lhIgp9Cg=="/>
    </extobj>
  </extobjs>
</s:customData>
</file>

<file path=customXml/itemProps1.xml><?xml version="1.0" encoding="utf-8"?>
<ds:datastoreItem xmlns:ds="http://schemas.openxmlformats.org/officeDocument/2006/customXml" ds:itemID="{813F9933-328D-4713-BD2C-444CD9774D99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1412</Words>
  <Application>Microsoft Office PowerPoint</Application>
  <PresentationFormat>宽屏</PresentationFormat>
  <Paragraphs>232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华文细黑</vt:lpstr>
      <vt:lpstr>微软雅黑</vt:lpstr>
      <vt:lpstr>Arial</vt:lpstr>
      <vt:lpstr>Designed by OfficePLUS</vt:lpstr>
      <vt:lpstr>综合外卖管理系统</vt:lpstr>
      <vt:lpstr>PowerPoint 演示文稿</vt:lpstr>
      <vt:lpstr>PowerPoint 演示文稿</vt:lpstr>
      <vt:lpstr>项目概述 Project Overview</vt:lpstr>
      <vt:lpstr>PowerPoint 演示文稿</vt:lpstr>
      <vt:lpstr>PowerPoint 演示文稿</vt:lpstr>
      <vt:lpstr>PowerPoint 演示文稿</vt:lpstr>
      <vt:lpstr>技术框架 Technical Framework</vt:lpstr>
      <vt:lpstr>PowerPoint 演示文稿</vt:lpstr>
      <vt:lpstr>PowerPoint 演示文稿</vt:lpstr>
      <vt:lpstr>系统设计 System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团队协作 Team Cooperation</vt:lpstr>
      <vt:lpstr>PowerPoint 演示文稿</vt:lpstr>
      <vt:lpstr>PowerPoint 演示文稿</vt:lpstr>
      <vt:lpstr>PowerPoint 演示文稿</vt:lpstr>
      <vt:lpstr>Thanks For Listening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综合外卖管理系统</dc:title>
  <dc:creator>OfficePLUS</dc:creator>
  <cp:lastModifiedBy>Wing-WR</cp:lastModifiedBy>
  <cp:revision>2</cp:revision>
  <dcterms:created xsi:type="dcterms:W3CDTF">2025-09-11T06:17:03Z</dcterms:created>
  <dcterms:modified xsi:type="dcterms:W3CDTF">2025-09-11T06:26:50Z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5E958547109FC4AA849CBD681BC8B673_42</vt:lpwstr>
  </property>
  <property fmtid="{D5CDD505-2E9C-101B-9397-08002B2CF9AE}" pid="3" name="KSOProductBuildVer">
    <vt:lpwstr>2052-12.9.0.22637</vt:lpwstr>
  </property>
</Properties>
</file>